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6" r:id="rId4"/>
    <p:sldId id="258" r:id="rId5"/>
    <p:sldId id="257" r:id="rId6"/>
    <p:sldId id="262" r:id="rId7"/>
    <p:sldId id="263" r:id="rId8"/>
    <p:sldId id="265" r:id="rId9"/>
    <p:sldId id="266" r:id="rId10"/>
    <p:sldId id="261" r:id="rId11"/>
    <p:sldId id="267" r:id="rId12"/>
    <p:sldId id="268" r:id="rId1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5A78-A3C3-4EFD-8715-1AD82A9D3AD9}" type="datetimeFigureOut">
              <a:rPr lang="es-CO" smtClean="0"/>
              <a:t>09/12/2014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AD5D-2001-4E31-87AB-8F5533E0EE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966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5A78-A3C3-4EFD-8715-1AD82A9D3AD9}" type="datetimeFigureOut">
              <a:rPr lang="es-CO" smtClean="0"/>
              <a:t>09/12/2014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AD5D-2001-4E31-87AB-8F5533E0EE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8505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5A78-A3C3-4EFD-8715-1AD82A9D3AD9}" type="datetimeFigureOut">
              <a:rPr lang="es-CO" smtClean="0"/>
              <a:t>09/12/2014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AD5D-2001-4E31-87AB-8F5533E0EE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255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5A78-A3C3-4EFD-8715-1AD82A9D3AD9}" type="datetimeFigureOut">
              <a:rPr lang="es-CO" smtClean="0"/>
              <a:t>09/12/2014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AD5D-2001-4E31-87AB-8F5533E0EE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13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5A78-A3C3-4EFD-8715-1AD82A9D3AD9}" type="datetimeFigureOut">
              <a:rPr lang="es-CO" smtClean="0"/>
              <a:t>09/12/2014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AD5D-2001-4E31-87AB-8F5533E0EE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461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5A78-A3C3-4EFD-8715-1AD82A9D3AD9}" type="datetimeFigureOut">
              <a:rPr lang="es-CO" smtClean="0"/>
              <a:t>09/12/2014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AD5D-2001-4E31-87AB-8F5533E0EE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07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5A78-A3C3-4EFD-8715-1AD82A9D3AD9}" type="datetimeFigureOut">
              <a:rPr lang="es-CO" smtClean="0"/>
              <a:t>09/12/2014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AD5D-2001-4E31-87AB-8F5533E0EE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338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5A78-A3C3-4EFD-8715-1AD82A9D3AD9}" type="datetimeFigureOut">
              <a:rPr lang="es-CO" smtClean="0"/>
              <a:t>09/12/2014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AD5D-2001-4E31-87AB-8F5533E0EE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5825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5A78-A3C3-4EFD-8715-1AD82A9D3AD9}" type="datetimeFigureOut">
              <a:rPr lang="es-CO" smtClean="0"/>
              <a:t>09/12/2014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AD5D-2001-4E31-87AB-8F5533E0EE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9654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5A78-A3C3-4EFD-8715-1AD82A9D3AD9}" type="datetimeFigureOut">
              <a:rPr lang="es-CO" smtClean="0"/>
              <a:t>09/12/2014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AD5D-2001-4E31-87AB-8F5533E0EE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818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15A78-A3C3-4EFD-8715-1AD82A9D3AD9}" type="datetimeFigureOut">
              <a:rPr lang="es-CO" smtClean="0"/>
              <a:t>09/12/2014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AD5D-2001-4E31-87AB-8F5533E0EE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411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15A78-A3C3-4EFD-8715-1AD82A9D3AD9}" type="datetimeFigureOut">
              <a:rPr lang="es-CO" smtClean="0"/>
              <a:t>09/12/2014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2AD5D-2001-4E31-87AB-8F5533E0EE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660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co/url?sa=i&amp;rct=j&amp;q=&amp;esrc=s&amp;frm=1&amp;source=images&amp;cd=&amp;cad=rja&amp;docid=zgN5RgBOYPLW-M&amp;tbnid=6VtU-m81KNX7QM:&amp;ved=0CAUQjRw&amp;url=http://connectedtrainer.blogspot.com/p/muscle-chart.html&amp;ei=_qsEU437LsygkQfQ44CABQ&amp;bvm=bv.61535280,d.aWc&amp;psig=AFQjCNFTzrpJ4LRGqpm9utIrgiyDwg8-5g&amp;ust=1392901478531941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q5MyCwatq6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http://classconnection.s3.amazonaws.com/311/flashcards/1406311/jpg/muscular_system1334592960017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676" y="0"/>
            <a:ext cx="8989454" cy="665837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lecha derecha 2"/>
          <p:cNvSpPr/>
          <p:nvPr/>
        </p:nvSpPr>
        <p:spPr>
          <a:xfrm>
            <a:off x="811369" y="566670"/>
            <a:ext cx="695460" cy="2189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Flecha derecha 3"/>
          <p:cNvSpPr/>
          <p:nvPr/>
        </p:nvSpPr>
        <p:spPr>
          <a:xfrm rot="6164071">
            <a:off x="8459273" y="566670"/>
            <a:ext cx="695460" cy="2189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Flecha derecha 4"/>
          <p:cNvSpPr/>
          <p:nvPr/>
        </p:nvSpPr>
        <p:spPr>
          <a:xfrm rot="11178964">
            <a:off x="10241652" y="3366779"/>
            <a:ext cx="695460" cy="2189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Flecha derecha 5"/>
          <p:cNvSpPr/>
          <p:nvPr/>
        </p:nvSpPr>
        <p:spPr>
          <a:xfrm>
            <a:off x="766293" y="5883498"/>
            <a:ext cx="695460" cy="2189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852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86377" y="1249252"/>
            <a:ext cx="7057623" cy="1676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Answers: </a:t>
            </a: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Serratus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Anterior</a:t>
            </a: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Deltoid</a:t>
            </a: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Quadraceps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Femoris</a:t>
            </a: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Gluteus Maximus </a:t>
            </a: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18186" y="3503055"/>
            <a:ext cx="9465972" cy="2829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try! </a:t>
            </a:r>
            <a:endParaRPr lang="es-CO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the location of two different muscles using the correct anatomical vocabulary.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both on index cards for your game. </a:t>
            </a:r>
            <a:endParaRPr lang="es-CO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4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09093" y="373487"/>
            <a:ext cx="1138492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600" dirty="0" smtClean="0">
                <a:solidFill>
                  <a:srgbClr val="FF0000"/>
                </a:solidFill>
              </a:rPr>
              <a:t>Do </a:t>
            </a:r>
            <a:r>
              <a:rPr lang="es-CO" sz="6600" dirty="0" err="1" smtClean="0">
                <a:solidFill>
                  <a:srgbClr val="FF0000"/>
                </a:solidFill>
              </a:rPr>
              <a:t>all</a:t>
            </a:r>
            <a:r>
              <a:rPr lang="es-CO" sz="6600" dirty="0" smtClean="0">
                <a:solidFill>
                  <a:srgbClr val="FF0000"/>
                </a:solidFill>
              </a:rPr>
              <a:t> </a:t>
            </a:r>
            <a:r>
              <a:rPr lang="es-CO" sz="6600" dirty="0" err="1" smtClean="0">
                <a:solidFill>
                  <a:srgbClr val="FF0000"/>
                </a:solidFill>
              </a:rPr>
              <a:t>the</a:t>
            </a:r>
            <a:r>
              <a:rPr lang="es-CO" sz="6600" dirty="0" smtClean="0">
                <a:solidFill>
                  <a:srgbClr val="FF0000"/>
                </a:solidFill>
              </a:rPr>
              <a:t> </a:t>
            </a:r>
            <a:r>
              <a:rPr lang="es-CO" sz="6600" dirty="0" err="1" smtClean="0">
                <a:solidFill>
                  <a:srgbClr val="FF0000"/>
                </a:solidFill>
              </a:rPr>
              <a:t>movements</a:t>
            </a:r>
            <a:r>
              <a:rPr lang="es-CO" sz="6600" dirty="0">
                <a:solidFill>
                  <a:srgbClr val="FF0000"/>
                </a:solidFill>
              </a:rPr>
              <a:t> </a:t>
            </a:r>
            <a:r>
              <a:rPr lang="es-CO" sz="6600" dirty="0" smtClean="0">
                <a:solidFill>
                  <a:srgbClr val="FF0000"/>
                </a:solidFill>
              </a:rPr>
              <a:t>in </a:t>
            </a:r>
            <a:r>
              <a:rPr lang="es-CO" sz="6600" dirty="0" err="1" smtClean="0">
                <a:solidFill>
                  <a:srgbClr val="FF0000"/>
                </a:solidFill>
              </a:rPr>
              <a:t>the</a:t>
            </a:r>
            <a:r>
              <a:rPr lang="es-CO" sz="6600" dirty="0" smtClean="0">
                <a:solidFill>
                  <a:srgbClr val="FF0000"/>
                </a:solidFill>
              </a:rPr>
              <a:t> </a:t>
            </a:r>
            <a:r>
              <a:rPr lang="es-CO" sz="6600" dirty="0" err="1" smtClean="0">
                <a:solidFill>
                  <a:srgbClr val="FF0000"/>
                </a:solidFill>
              </a:rPr>
              <a:t>next</a:t>
            </a:r>
            <a:r>
              <a:rPr lang="es-CO" sz="6600" dirty="0" smtClean="0">
                <a:solidFill>
                  <a:srgbClr val="FF0000"/>
                </a:solidFill>
              </a:rPr>
              <a:t> chart</a:t>
            </a:r>
          </a:p>
          <a:p>
            <a:r>
              <a:rPr lang="es-CO" sz="8800" dirty="0" err="1" smtClean="0"/>
              <a:t>Learn</a:t>
            </a:r>
            <a:r>
              <a:rPr lang="es-CO" sz="8800" dirty="0" smtClean="0"/>
              <a:t> </a:t>
            </a:r>
            <a:r>
              <a:rPr lang="es-CO" sz="8800" dirty="0" err="1" smtClean="0"/>
              <a:t>the</a:t>
            </a:r>
            <a:r>
              <a:rPr lang="es-CO" sz="8800" dirty="0" smtClean="0"/>
              <a:t> </a:t>
            </a:r>
            <a:r>
              <a:rPr lang="es-CO" sz="8800" dirty="0" err="1" smtClean="0"/>
              <a:t>vocabulary</a:t>
            </a:r>
            <a:r>
              <a:rPr lang="es-CO" sz="8800" dirty="0" smtClean="0"/>
              <a:t> </a:t>
            </a:r>
            <a:r>
              <a:rPr lang="es-CO" sz="8800" dirty="0" err="1" smtClean="0"/>
              <a:t>to</a:t>
            </a:r>
            <a:r>
              <a:rPr lang="es-CO" sz="8800" dirty="0" smtClean="0"/>
              <a:t> use </a:t>
            </a:r>
            <a:r>
              <a:rPr lang="es-CO" sz="8800" dirty="0" err="1" smtClean="0"/>
              <a:t>on</a:t>
            </a:r>
            <a:r>
              <a:rPr lang="es-CO" sz="8800" dirty="0" smtClean="0"/>
              <a:t> </a:t>
            </a:r>
            <a:r>
              <a:rPr lang="es-CO" sz="8800" dirty="0" err="1" smtClean="0"/>
              <a:t>Physical</a:t>
            </a:r>
            <a:r>
              <a:rPr lang="es-CO" sz="8800" dirty="0" smtClean="0"/>
              <a:t> </a:t>
            </a:r>
            <a:r>
              <a:rPr lang="es-CO" sz="8800" dirty="0" err="1" smtClean="0"/>
              <a:t>Education</a:t>
            </a:r>
            <a:r>
              <a:rPr lang="es-CO" sz="8800" dirty="0" smtClean="0"/>
              <a:t> </a:t>
            </a:r>
            <a:r>
              <a:rPr lang="es-CO" sz="8800" dirty="0" err="1" smtClean="0"/>
              <a:t>Class</a:t>
            </a:r>
            <a:r>
              <a:rPr lang="es-CO" sz="8800" dirty="0" smtClean="0"/>
              <a:t>. </a:t>
            </a:r>
            <a:endParaRPr lang="es-CO" sz="8800" dirty="0"/>
          </a:p>
        </p:txBody>
      </p:sp>
    </p:spTree>
    <p:extLst>
      <p:ext uri="{BB962C8B-B14F-4D97-AF65-F5344CB8AC3E}">
        <p14:creationId xmlns:p14="http://schemas.microsoft.com/office/powerpoint/2010/main" val="213727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/>
          </p:nvPr>
        </p:nvGraphicFramePr>
        <p:xfrm>
          <a:off x="334852" y="0"/>
          <a:ext cx="11857148" cy="67098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5509"/>
                <a:gridCol w="3526685"/>
                <a:gridCol w="6211266"/>
                <a:gridCol w="283688"/>
              </a:tblGrid>
              <a:tr h="2044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Movements 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Description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Examples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613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 err="1">
                          <a:effectLst/>
                        </a:rPr>
                        <a:t>Flexion</a:t>
                      </a:r>
                      <a:r>
                        <a:rPr lang="es-CO" sz="1200" dirty="0">
                          <a:effectLst/>
                        </a:rPr>
                        <a:t> 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Decreasing the inner angle of the joint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Bending the elbow </a:t>
                      </a:r>
                      <a:endParaRPr lang="es-CO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Dropping the chin to the chest </a:t>
                      </a:r>
                      <a:endParaRPr lang="es-CO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Folding forward (flexion of spine)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0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Extension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Increasing the inner angle of the joint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Back bend </a:t>
                      </a:r>
                      <a:endParaRPr lang="es-CO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Kicking leg back (hip extension)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0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Abduction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Moving away from the midline of the body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Lifting leg to the side </a:t>
                      </a:r>
                      <a:endParaRPr lang="es-CO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Lifting arms up from sides into T position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0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Adduction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Moving towards the midline of the body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Crossing one leg in front of the other </a:t>
                      </a:r>
                      <a:endParaRPr lang="es-CO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Crossing arm in front of torso or behind back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0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Lateral Flexion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Sidebending (neck/torso)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Dropping ear towards shoulder, Crescent Stretch (dropping one hand down same side of body)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0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Rotation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Rotating or pivoting around a long axis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Twisting along spinal column (seated twist) </a:t>
                      </a:r>
                      <a:endParaRPr lang="es-CO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Turning palms up and down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044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Circumduction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Circular movement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Arm circles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282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Dorsiflexion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Flexing the ankle with foot moving upwards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Lifting toes up towards body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0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Plantarflexion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Flexing the ankle with foot moving downward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Pointing toes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0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Pronation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Rotating the forearm with the palm turning inward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Lifting arm then turning arm (like emptying a can of soda)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0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Supination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Rotating the forearm with the palm turning outward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Lifting arm then turning arm back (turning palms towards ceiling)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282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Inversion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Turning sole of foot medially (inward)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Turning feet in, turning toes towards each other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282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Eversion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Turing sole of foot laterally outward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Turning feet out, bringing backs of heels towards each other.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0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Horizontal Abduction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Move arm in horizontal plane away from the body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Bring arms to shoulder height and pull arms back (opening through chest)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08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Horizontal Adduction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Moving arm in horizontal plane inwards across body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Crossing arms in front of the chest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044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Protraction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Draw forward (shoulder)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Round shoulders forward “spreading” back </a:t>
                      </a:r>
                      <a:endParaRPr lang="es-CO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044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Retraction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Draw back (shoulders)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Squeezing shoulder blades together 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044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6798" marR="467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200" dirty="0">
                          <a:effectLst/>
                        </a:rPr>
                        <a:t> </a:t>
                      </a:r>
                      <a:endParaRPr lang="es-CO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53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541399" y="5806397"/>
            <a:ext cx="3107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hlinkClick r:id="rId2"/>
              </a:rPr>
              <a:t>http://youtu.be/q5MyCwatq6E</a:t>
            </a:r>
            <a:endParaRPr lang="es-CO" dirty="0"/>
          </a:p>
        </p:txBody>
      </p:sp>
      <p:sp>
        <p:nvSpPr>
          <p:cNvPr id="3" name="CuadroTexto 2"/>
          <p:cNvSpPr txBox="1"/>
          <p:nvPr/>
        </p:nvSpPr>
        <p:spPr>
          <a:xfrm>
            <a:off x="811369" y="618186"/>
            <a:ext cx="956900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A </a:t>
            </a:r>
            <a:r>
              <a:rPr lang="es-CO" sz="2800" dirty="0" err="1" smtClean="0"/>
              <a:t>good</a:t>
            </a:r>
            <a:r>
              <a:rPr lang="es-CO" sz="2800" dirty="0" smtClean="0"/>
              <a:t> </a:t>
            </a:r>
            <a:r>
              <a:rPr lang="es-CO" sz="2800" dirty="0" err="1" smtClean="0"/>
              <a:t>strategy</a:t>
            </a:r>
            <a:r>
              <a:rPr lang="es-CO" sz="2800" dirty="0" smtClean="0"/>
              <a:t> </a:t>
            </a:r>
            <a:r>
              <a:rPr lang="es-CO" sz="2800" dirty="0" err="1" smtClean="0"/>
              <a:t>when</a:t>
            </a:r>
            <a:r>
              <a:rPr lang="es-CO" sz="2800" dirty="0" smtClean="0"/>
              <a:t> </a:t>
            </a:r>
            <a:r>
              <a:rPr lang="es-CO" sz="2800" dirty="0" err="1" smtClean="0"/>
              <a:t>watching</a:t>
            </a:r>
            <a:r>
              <a:rPr lang="es-CO" sz="2800" dirty="0" smtClean="0"/>
              <a:t> </a:t>
            </a:r>
            <a:r>
              <a:rPr lang="es-CO" sz="2800" dirty="0" err="1" smtClean="0"/>
              <a:t>an</a:t>
            </a:r>
            <a:r>
              <a:rPr lang="es-CO" sz="2800" dirty="0" smtClean="0"/>
              <a:t> </a:t>
            </a:r>
            <a:r>
              <a:rPr lang="es-CO" sz="2800" dirty="0" err="1" smtClean="0"/>
              <a:t>educational</a:t>
            </a:r>
            <a:r>
              <a:rPr lang="es-CO" sz="2800" dirty="0" smtClean="0"/>
              <a:t> video </a:t>
            </a:r>
            <a:r>
              <a:rPr lang="es-CO" sz="2800" dirty="0" err="1" smtClean="0"/>
              <a:t>is</a:t>
            </a:r>
            <a:r>
              <a:rPr lang="es-CO" sz="2800" dirty="0" smtClean="0"/>
              <a:t> to: </a:t>
            </a:r>
          </a:p>
          <a:p>
            <a:endParaRPr lang="es-CO" sz="2800" dirty="0"/>
          </a:p>
          <a:p>
            <a:pPr marL="800100" lvl="1" indent="-342900">
              <a:buAutoNum type="arabicParenR"/>
            </a:pPr>
            <a:r>
              <a:rPr lang="es-CO" sz="2800" dirty="0" err="1" smtClean="0"/>
              <a:t>Watch</a:t>
            </a:r>
            <a:r>
              <a:rPr lang="es-CO" sz="2800" dirty="0" smtClean="0"/>
              <a:t> </a:t>
            </a:r>
            <a:r>
              <a:rPr lang="es-CO" sz="2800" dirty="0" err="1" smtClean="0"/>
              <a:t>the</a:t>
            </a:r>
            <a:r>
              <a:rPr lang="es-CO" sz="2800" dirty="0" smtClean="0"/>
              <a:t> video, </a:t>
            </a:r>
            <a:r>
              <a:rPr lang="es-CO" sz="2800" dirty="0" err="1" smtClean="0"/>
              <a:t>without</a:t>
            </a:r>
            <a:r>
              <a:rPr lang="es-CO" sz="2800" dirty="0" smtClean="0"/>
              <a:t> </a:t>
            </a:r>
            <a:r>
              <a:rPr lang="es-CO" sz="2800" dirty="0" err="1" smtClean="0"/>
              <a:t>taking</a:t>
            </a:r>
            <a:r>
              <a:rPr lang="es-CO" sz="2800" dirty="0" smtClean="0"/>
              <a:t> notes</a:t>
            </a:r>
          </a:p>
          <a:p>
            <a:endParaRPr lang="es-CO" sz="2800" dirty="0" smtClean="0"/>
          </a:p>
          <a:p>
            <a:r>
              <a:rPr lang="es-CO" sz="2800" dirty="0" smtClean="0"/>
              <a:t>	2) </a:t>
            </a:r>
            <a:r>
              <a:rPr lang="es-CO" sz="2800" dirty="0" err="1" smtClean="0"/>
              <a:t>Then</a:t>
            </a:r>
            <a:r>
              <a:rPr lang="es-CO" sz="2800" dirty="0" smtClean="0"/>
              <a:t> </a:t>
            </a:r>
            <a:r>
              <a:rPr lang="es-CO" sz="2800" dirty="0" err="1" smtClean="0"/>
              <a:t>take</a:t>
            </a:r>
            <a:r>
              <a:rPr lang="es-CO" sz="2800" dirty="0" smtClean="0"/>
              <a:t> notes, pause </a:t>
            </a:r>
            <a:r>
              <a:rPr lang="es-CO" sz="2800" dirty="0" err="1" smtClean="0"/>
              <a:t>if</a:t>
            </a:r>
            <a:r>
              <a:rPr lang="es-CO" sz="2800" dirty="0" smtClean="0"/>
              <a:t> </a:t>
            </a:r>
            <a:r>
              <a:rPr lang="es-CO" sz="2800" dirty="0" err="1" smtClean="0"/>
              <a:t>necessary</a:t>
            </a:r>
            <a:endParaRPr lang="es-CO" sz="2800" dirty="0" smtClean="0"/>
          </a:p>
          <a:p>
            <a:endParaRPr lang="es-CO" sz="2800" dirty="0" smtClean="0"/>
          </a:p>
          <a:p>
            <a:pPr lvl="3"/>
            <a:r>
              <a:rPr lang="es-CO" sz="2800" dirty="0" smtClean="0"/>
              <a:t>3) </a:t>
            </a:r>
            <a:r>
              <a:rPr lang="es-CO" sz="2800" dirty="0" err="1" smtClean="0"/>
              <a:t>Review</a:t>
            </a:r>
            <a:r>
              <a:rPr lang="es-CO" sz="2800" dirty="0" smtClean="0"/>
              <a:t> </a:t>
            </a:r>
            <a:r>
              <a:rPr lang="es-CO" sz="2800" dirty="0" err="1" smtClean="0"/>
              <a:t>the</a:t>
            </a:r>
            <a:r>
              <a:rPr lang="es-CO" sz="2800" dirty="0" smtClean="0"/>
              <a:t> video </a:t>
            </a:r>
            <a:r>
              <a:rPr lang="es-CO" sz="2800" dirty="0" err="1" smtClean="0"/>
              <a:t>again</a:t>
            </a:r>
            <a:r>
              <a:rPr lang="es-CO" sz="2800" dirty="0" smtClean="0"/>
              <a:t> to </a:t>
            </a:r>
            <a:r>
              <a:rPr lang="es-CO" sz="2800" dirty="0" err="1" smtClean="0"/>
              <a:t>make</a:t>
            </a:r>
            <a:r>
              <a:rPr lang="es-CO" sz="2800" dirty="0" smtClean="0"/>
              <a:t> </a:t>
            </a:r>
            <a:r>
              <a:rPr lang="es-CO" sz="2800" dirty="0" err="1" smtClean="0"/>
              <a:t>sure</a:t>
            </a:r>
            <a:r>
              <a:rPr lang="es-CO" sz="2800" dirty="0" smtClean="0"/>
              <a:t> </a:t>
            </a:r>
            <a:r>
              <a:rPr lang="es-CO" sz="2800" dirty="0" err="1" smtClean="0"/>
              <a:t>you</a:t>
            </a:r>
            <a:r>
              <a:rPr lang="es-CO" sz="2800" dirty="0" smtClean="0"/>
              <a:t> </a:t>
            </a:r>
            <a:r>
              <a:rPr lang="es-CO" sz="2800" dirty="0" err="1" smtClean="0"/>
              <a:t>have</a:t>
            </a:r>
            <a:r>
              <a:rPr lang="es-CO" sz="2800" dirty="0" smtClean="0"/>
              <a:t> </a:t>
            </a:r>
            <a:r>
              <a:rPr lang="es-CO" sz="2800" dirty="0" err="1" smtClean="0"/>
              <a:t>all</a:t>
            </a:r>
            <a:r>
              <a:rPr lang="es-CO" sz="2800" dirty="0" smtClean="0"/>
              <a:t> </a:t>
            </a:r>
            <a:r>
              <a:rPr lang="es-CO" sz="2800" dirty="0" err="1" smtClean="0"/>
              <a:t>the</a:t>
            </a:r>
            <a:r>
              <a:rPr lang="es-CO" sz="2800" dirty="0" smtClean="0"/>
              <a:t> </a:t>
            </a:r>
            <a:r>
              <a:rPr lang="es-CO" sz="2800" dirty="0" err="1" smtClean="0"/>
              <a:t>necessary</a:t>
            </a:r>
            <a:r>
              <a:rPr lang="es-CO" sz="2800" dirty="0" smtClean="0"/>
              <a:t> </a:t>
            </a:r>
            <a:r>
              <a:rPr lang="es-CO" sz="2800" dirty="0" err="1" smtClean="0"/>
              <a:t>information</a:t>
            </a:r>
            <a:endParaRPr lang="es-CO" sz="2800" dirty="0" smtClean="0"/>
          </a:p>
          <a:p>
            <a:endParaRPr lang="es-CO" sz="2800" dirty="0" smtClean="0"/>
          </a:p>
          <a:p>
            <a:r>
              <a:rPr lang="es-CO" sz="2800" dirty="0" err="1" smtClean="0"/>
              <a:t>Let’s</a:t>
            </a:r>
            <a:r>
              <a:rPr lang="es-CO" sz="2800" dirty="0" smtClean="0"/>
              <a:t> </a:t>
            </a:r>
            <a:r>
              <a:rPr lang="es-CO" sz="2800" dirty="0" err="1" smtClean="0"/>
              <a:t>practice</a:t>
            </a:r>
            <a:r>
              <a:rPr lang="es-CO" sz="2800" dirty="0" smtClean="0"/>
              <a:t> </a:t>
            </a:r>
            <a:r>
              <a:rPr lang="es-CO" sz="2800" dirty="0" err="1" smtClean="0"/>
              <a:t>together</a:t>
            </a:r>
            <a:r>
              <a:rPr lang="es-CO" sz="2800" dirty="0" smtClean="0"/>
              <a:t>…</a:t>
            </a:r>
            <a:endParaRPr lang="es-CO" sz="2800" dirty="0"/>
          </a:p>
          <a:p>
            <a:endParaRPr lang="es-CO" dirty="0"/>
          </a:p>
        </p:txBody>
      </p:sp>
      <p:sp>
        <p:nvSpPr>
          <p:cNvPr id="4" name="CuadroTexto 3"/>
          <p:cNvSpPr txBox="1"/>
          <p:nvPr/>
        </p:nvSpPr>
        <p:spPr>
          <a:xfrm>
            <a:off x="7276564" y="5344732"/>
            <a:ext cx="4314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err="1" smtClean="0"/>
              <a:t>Watch</a:t>
            </a:r>
            <a:r>
              <a:rPr lang="es-CO" dirty="0" smtClean="0"/>
              <a:t> up to minute 1:27 (</a:t>
            </a:r>
            <a:r>
              <a:rPr lang="es-CO" dirty="0" err="1" smtClean="0"/>
              <a:t>Functions</a:t>
            </a:r>
            <a:r>
              <a:rPr lang="es-CO" dirty="0" smtClean="0"/>
              <a:t>) </a:t>
            </a:r>
          </a:p>
          <a:p>
            <a:r>
              <a:rPr lang="es-CO" dirty="0" err="1" smtClean="0"/>
              <a:t>Watch</a:t>
            </a:r>
            <a:r>
              <a:rPr lang="es-CO" dirty="0" smtClean="0"/>
              <a:t> up </a:t>
            </a:r>
            <a:r>
              <a:rPr lang="es-CO" dirty="0" err="1" smtClean="0"/>
              <a:t>from</a:t>
            </a:r>
            <a:r>
              <a:rPr lang="es-CO" dirty="0" smtClean="0"/>
              <a:t> 1:27 to 4:14 (</a:t>
            </a:r>
            <a:r>
              <a:rPr lang="es-CO" dirty="0" err="1" smtClean="0"/>
              <a:t>Interactions</a:t>
            </a:r>
            <a:r>
              <a:rPr lang="es-CO" dirty="0" smtClean="0"/>
              <a:t>) 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67557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020" y="334851"/>
            <a:ext cx="6625089" cy="218940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992" y="3181083"/>
            <a:ext cx="6379117" cy="282858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816" y="0"/>
            <a:ext cx="3665381" cy="671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22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34852" y="244699"/>
            <a:ext cx="1166825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During Physical Education Class: </a:t>
            </a:r>
            <a:endParaRPr lang="en-US" sz="4400" b="1" dirty="0" smtClean="0"/>
          </a:p>
          <a:p>
            <a:pPr algn="ctr"/>
            <a:endParaRPr lang="es-CO" sz="4400" b="1" dirty="0"/>
          </a:p>
          <a:p>
            <a:r>
              <a:rPr lang="en-US" sz="4400" b="1" dirty="0"/>
              <a:t>Begin to observe how you are using </a:t>
            </a:r>
            <a:r>
              <a:rPr lang="en-US" sz="4400" b="1" dirty="0" smtClean="0"/>
              <a:t>your </a:t>
            </a:r>
            <a:r>
              <a:rPr lang="en-US" sz="4400" b="1" dirty="0"/>
              <a:t>muscles to play basketball. </a:t>
            </a:r>
            <a:endParaRPr lang="en-US" sz="4400" b="1" dirty="0" smtClean="0"/>
          </a:p>
          <a:p>
            <a:endParaRPr lang="en-US" sz="4400" b="1" dirty="0"/>
          </a:p>
          <a:p>
            <a:endParaRPr lang="es-CO" sz="4400" b="1" dirty="0"/>
          </a:p>
          <a:p>
            <a:r>
              <a:rPr lang="en-US" sz="4400" b="1" dirty="0"/>
              <a:t>Here is an example of what you will </a:t>
            </a:r>
            <a:r>
              <a:rPr lang="en-US" sz="4400" b="1" dirty="0" smtClean="0"/>
              <a:t>“conscientiously” </a:t>
            </a:r>
            <a:r>
              <a:rPr lang="en-US" sz="4400" b="1" dirty="0"/>
              <a:t>do during physical education class. </a:t>
            </a:r>
            <a:r>
              <a:rPr lang="en-US" sz="4400" b="1" dirty="0" smtClean="0"/>
              <a:t>Ask your teacher!!! </a:t>
            </a:r>
            <a:endParaRPr lang="es-CO" sz="4400" b="1" dirty="0"/>
          </a:p>
        </p:txBody>
      </p:sp>
    </p:spTree>
    <p:extLst>
      <p:ext uri="{BB962C8B-B14F-4D97-AF65-F5344CB8AC3E}">
        <p14:creationId xmlns:p14="http://schemas.microsoft.com/office/powerpoint/2010/main" val="139730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33" y="224886"/>
            <a:ext cx="5658834" cy="663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36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err="1" smtClean="0"/>
              <a:t>Next</a:t>
            </a:r>
            <a:r>
              <a:rPr lang="es-CO" dirty="0" smtClean="0"/>
              <a:t> </a:t>
            </a:r>
            <a:r>
              <a:rPr lang="es-CO" dirty="0" err="1" smtClean="0"/>
              <a:t>Class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err="1" smtClean="0"/>
              <a:t>Think</a:t>
            </a:r>
            <a:r>
              <a:rPr lang="es-CO" dirty="0" smtClean="0"/>
              <a:t> </a:t>
            </a:r>
            <a:r>
              <a:rPr lang="es-CO" dirty="0" err="1" smtClean="0"/>
              <a:t>about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muscles</a:t>
            </a:r>
            <a:r>
              <a:rPr lang="es-CO" dirty="0" smtClean="0"/>
              <a:t> </a:t>
            </a:r>
            <a:r>
              <a:rPr lang="es-CO" dirty="0" err="1" smtClean="0"/>
              <a:t>you</a:t>
            </a:r>
            <a:r>
              <a:rPr lang="es-CO" dirty="0" smtClean="0"/>
              <a:t> use </a:t>
            </a:r>
            <a:r>
              <a:rPr lang="es-CO" dirty="0" err="1" smtClean="0"/>
              <a:t>while</a:t>
            </a:r>
            <a:r>
              <a:rPr lang="es-CO" dirty="0" smtClean="0"/>
              <a:t> </a:t>
            </a:r>
            <a:r>
              <a:rPr lang="es-CO" dirty="0" err="1" smtClean="0"/>
              <a:t>playing</a:t>
            </a:r>
            <a:r>
              <a:rPr lang="es-CO" dirty="0" smtClean="0"/>
              <a:t> </a:t>
            </a:r>
            <a:r>
              <a:rPr lang="es-CO" dirty="0" err="1" smtClean="0"/>
              <a:t>basketball</a:t>
            </a:r>
            <a:r>
              <a:rPr lang="es-CO" dirty="0" smtClean="0"/>
              <a:t>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25642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err="1" smtClean="0"/>
              <a:t>Professionals</a:t>
            </a:r>
            <a:r>
              <a:rPr lang="es-CO" dirty="0"/>
              <a:t> </a:t>
            </a:r>
            <a:r>
              <a:rPr lang="es-CO" dirty="0" err="1" smtClean="0"/>
              <a:t>Working</a:t>
            </a:r>
            <a:r>
              <a:rPr lang="es-CO" dirty="0" smtClean="0"/>
              <a:t> </a:t>
            </a:r>
            <a:r>
              <a:rPr lang="es-CO" dirty="0" err="1" smtClean="0"/>
              <a:t>with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Human </a:t>
            </a:r>
            <a:r>
              <a:rPr lang="es-CO" dirty="0" err="1" smtClean="0"/>
              <a:t>Body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116182"/>
          </a:xfrm>
        </p:spPr>
        <p:txBody>
          <a:bodyPr>
            <a:normAutofit fontScale="92500" lnSpcReduction="10000"/>
          </a:bodyPr>
          <a:lstStyle/>
          <a:p>
            <a:endParaRPr lang="es-CO" dirty="0" smtClean="0"/>
          </a:p>
          <a:p>
            <a:endParaRPr lang="es-CO" dirty="0"/>
          </a:p>
          <a:p>
            <a:r>
              <a:rPr lang="es-CO" sz="2800" dirty="0" smtClean="0"/>
              <a:t>Use </a:t>
            </a:r>
            <a:r>
              <a:rPr lang="es-CO" sz="2800" dirty="0" err="1" smtClean="0"/>
              <a:t>special</a:t>
            </a:r>
            <a:r>
              <a:rPr lang="es-CO" sz="2800" dirty="0" smtClean="0"/>
              <a:t> </a:t>
            </a:r>
            <a:r>
              <a:rPr lang="es-CO" sz="2800" dirty="0" err="1" smtClean="0"/>
              <a:t>vocabulary</a:t>
            </a:r>
            <a:r>
              <a:rPr lang="es-CO" sz="2800" dirty="0" smtClean="0"/>
              <a:t> to describe </a:t>
            </a:r>
            <a:r>
              <a:rPr lang="es-CO" sz="2800" dirty="0" err="1" smtClean="0"/>
              <a:t>location</a:t>
            </a:r>
            <a:r>
              <a:rPr lang="es-CO" sz="2800" dirty="0" smtClean="0"/>
              <a:t> and </a:t>
            </a:r>
            <a:r>
              <a:rPr lang="es-CO" sz="2800" dirty="0" err="1" smtClean="0"/>
              <a:t>movement</a:t>
            </a:r>
            <a:endParaRPr lang="es-CO" sz="2800" dirty="0" smtClean="0"/>
          </a:p>
          <a:p>
            <a:endParaRPr lang="es-CO" sz="2800" dirty="0" smtClean="0"/>
          </a:p>
          <a:p>
            <a:r>
              <a:rPr lang="es-CO" sz="2800" dirty="0" err="1" smtClean="0"/>
              <a:t>Glue</a:t>
            </a:r>
            <a:r>
              <a:rPr lang="es-CO" sz="2800" dirty="0" smtClean="0"/>
              <a:t> </a:t>
            </a:r>
            <a:r>
              <a:rPr lang="es-CO" sz="2800" dirty="0" err="1" smtClean="0"/>
              <a:t>the</a:t>
            </a:r>
            <a:r>
              <a:rPr lang="es-CO" sz="2800" dirty="0" smtClean="0"/>
              <a:t> </a:t>
            </a:r>
            <a:r>
              <a:rPr lang="es-CO" sz="2800" dirty="0" err="1" smtClean="0"/>
              <a:t>following</a:t>
            </a:r>
            <a:r>
              <a:rPr lang="es-CO" sz="2800" dirty="0" smtClean="0"/>
              <a:t> </a:t>
            </a:r>
            <a:r>
              <a:rPr lang="es-CO" sz="2800" dirty="0" err="1" smtClean="0"/>
              <a:t>information</a:t>
            </a:r>
            <a:r>
              <a:rPr lang="es-CO" sz="2800" dirty="0" smtClean="0"/>
              <a:t> in </a:t>
            </a:r>
            <a:r>
              <a:rPr lang="es-CO" sz="2800" dirty="0" err="1" smtClean="0"/>
              <a:t>your</a:t>
            </a:r>
            <a:r>
              <a:rPr lang="es-CO" sz="2800" dirty="0" smtClean="0"/>
              <a:t> </a:t>
            </a:r>
            <a:r>
              <a:rPr lang="es-CO" sz="2800" dirty="0" err="1" smtClean="0"/>
              <a:t>science</a:t>
            </a:r>
            <a:r>
              <a:rPr lang="es-CO" sz="2800" dirty="0" smtClean="0"/>
              <a:t> notebook 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1578694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/>
          </p:nvPr>
        </p:nvGraphicFramePr>
        <p:xfrm>
          <a:off x="1004552" y="360606"/>
          <a:ext cx="9865217" cy="6009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7337"/>
                <a:gridCol w="8037880"/>
              </a:tblGrid>
              <a:tr h="376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 err="1">
                          <a:effectLst/>
                        </a:rPr>
                        <a:t>Location</a:t>
                      </a:r>
                      <a:r>
                        <a:rPr lang="es-CO" sz="1800" dirty="0">
                          <a:effectLst/>
                        </a:rPr>
                        <a:t> </a:t>
                      </a:r>
                      <a:r>
                        <a:rPr lang="es-CO" sz="1800" dirty="0" err="1">
                          <a:effectLst/>
                        </a:rPr>
                        <a:t>Terms</a:t>
                      </a:r>
                      <a:r>
                        <a:rPr lang="es-CO" sz="1800" dirty="0">
                          <a:effectLst/>
                        </a:rPr>
                        <a:t> </a:t>
                      </a:r>
                      <a:endParaRPr lang="es-CO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effectLst/>
                        </a:rPr>
                        <a:t>Description of Location </a:t>
                      </a:r>
                      <a:endParaRPr lang="es-CO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986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effectLst/>
                        </a:rPr>
                        <a:t>Anterior </a:t>
                      </a:r>
                      <a:endParaRPr lang="es-CO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Towards the front of the body (abdomen/chest are anterior to the back) </a:t>
                      </a:r>
                      <a:endParaRPr lang="es-CO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986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effectLst/>
                        </a:rPr>
                        <a:t>Posterior </a:t>
                      </a:r>
                      <a:endParaRPr lang="es-CO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Towards the back of the body (back is posterior to the abdomen/chest) </a:t>
                      </a:r>
                      <a:endParaRPr lang="es-CO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6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Ventral </a:t>
                      </a:r>
                      <a:endParaRPr lang="es-CO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Towards the front of the torso (on the front of the body) </a:t>
                      </a:r>
                      <a:endParaRPr lang="es-CO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6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Dorsal </a:t>
                      </a:r>
                      <a:endParaRPr lang="es-CO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Towards the back of the torso (on the back of the body) </a:t>
                      </a:r>
                      <a:endParaRPr lang="es-CO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986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Medial </a:t>
                      </a:r>
                      <a:endParaRPr lang="es-CO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Towards the center or midline of the body (the sternum is medial to the shoulder). </a:t>
                      </a:r>
                      <a:endParaRPr lang="es-CO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986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Lateral </a:t>
                      </a:r>
                      <a:endParaRPr lang="es-CO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Away from the midline of the body – to the side (the shoulder is lateral to the sternum). </a:t>
                      </a:r>
                      <a:endParaRPr lang="es-CO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986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</a:rPr>
                        <a:t>Inferior (Caudal) </a:t>
                      </a:r>
                      <a:endParaRPr lang="es-CO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Below – in relation to another structure (feet are inferior to knees) </a:t>
                      </a:r>
                      <a:endParaRPr lang="es-CO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986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effectLst/>
                        </a:rPr>
                        <a:t>Superior (Cranial) </a:t>
                      </a:r>
                      <a:endParaRPr lang="es-CO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Above – in relation to another structure (knees are superior to feet) </a:t>
                      </a:r>
                      <a:endParaRPr lang="es-CO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986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effectLst/>
                        </a:rPr>
                        <a:t>Proximal </a:t>
                      </a:r>
                      <a:endParaRPr lang="es-CO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Nearest the trunk or point of origin of the limb (shoulders are proximal to elbows) </a:t>
                      </a:r>
                      <a:endParaRPr lang="es-CO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772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effectLst/>
                        </a:rPr>
                        <a:t>Distal </a:t>
                      </a:r>
                      <a:endParaRPr lang="es-CO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Situated away from the center or midline of the body or away from the point of origin, closer to the end of the limbs (the hand is distal). </a:t>
                      </a:r>
                      <a:endParaRPr lang="es-CO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6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effectLst/>
                        </a:rPr>
                        <a:t>Contralateral </a:t>
                      </a:r>
                      <a:endParaRPr lang="es-CO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Pertaining or relating to the opposite side. </a:t>
                      </a:r>
                      <a:endParaRPr lang="es-CO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6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effectLst/>
                        </a:rPr>
                        <a:t>Ipsilateral </a:t>
                      </a:r>
                      <a:endParaRPr lang="es-CO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 err="1">
                          <a:effectLst/>
                        </a:rPr>
                        <a:t>On</a:t>
                      </a:r>
                      <a:r>
                        <a:rPr lang="es-CO" sz="1800" dirty="0">
                          <a:effectLst/>
                        </a:rPr>
                        <a:t> </a:t>
                      </a:r>
                      <a:r>
                        <a:rPr lang="es-CO" sz="1800" dirty="0" err="1">
                          <a:effectLst/>
                        </a:rPr>
                        <a:t>the</a:t>
                      </a:r>
                      <a:r>
                        <a:rPr lang="es-CO" sz="1800" dirty="0">
                          <a:effectLst/>
                        </a:rPr>
                        <a:t> </a:t>
                      </a:r>
                      <a:r>
                        <a:rPr lang="es-CO" sz="1800" dirty="0" err="1">
                          <a:effectLst/>
                        </a:rPr>
                        <a:t>same</a:t>
                      </a:r>
                      <a:r>
                        <a:rPr lang="es-CO" sz="1800" dirty="0">
                          <a:effectLst/>
                        </a:rPr>
                        <a:t> </a:t>
                      </a:r>
                      <a:r>
                        <a:rPr lang="es-CO" sz="1800" dirty="0" err="1">
                          <a:effectLst/>
                        </a:rPr>
                        <a:t>side</a:t>
                      </a:r>
                      <a:r>
                        <a:rPr lang="es-CO" sz="1800" dirty="0">
                          <a:effectLst/>
                        </a:rPr>
                        <a:t> </a:t>
                      </a:r>
                      <a:endParaRPr lang="es-CO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6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>
                          <a:effectLst/>
                        </a:rPr>
                        <a:t>Transverse </a:t>
                      </a:r>
                      <a:endParaRPr lang="es-CO" sz="2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 err="1">
                          <a:effectLst/>
                        </a:rPr>
                        <a:t>Horizontally</a:t>
                      </a:r>
                      <a:r>
                        <a:rPr lang="es-CO" sz="1800" dirty="0">
                          <a:effectLst/>
                        </a:rPr>
                        <a:t> </a:t>
                      </a:r>
                      <a:r>
                        <a:rPr lang="es-CO" sz="1800" dirty="0" err="1">
                          <a:effectLst/>
                        </a:rPr>
                        <a:t>across</a:t>
                      </a:r>
                      <a:r>
                        <a:rPr lang="es-CO" sz="1800" dirty="0">
                          <a:effectLst/>
                        </a:rPr>
                        <a:t> </a:t>
                      </a:r>
                      <a:r>
                        <a:rPr lang="es-CO" sz="1800" dirty="0" err="1">
                          <a:effectLst/>
                        </a:rPr>
                        <a:t>the</a:t>
                      </a:r>
                      <a:r>
                        <a:rPr lang="es-CO" sz="1800" dirty="0">
                          <a:effectLst/>
                        </a:rPr>
                        <a:t> </a:t>
                      </a:r>
                      <a:r>
                        <a:rPr lang="es-CO" sz="1800" dirty="0" err="1">
                          <a:effectLst/>
                        </a:rPr>
                        <a:t>body</a:t>
                      </a:r>
                      <a:r>
                        <a:rPr lang="es-CO" sz="1800" dirty="0">
                          <a:effectLst/>
                        </a:rPr>
                        <a:t> </a:t>
                      </a:r>
                      <a:endParaRPr lang="es-CO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15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89397" y="115911"/>
            <a:ext cx="10947042" cy="6484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Guess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Use the chart in your notebook. </a:t>
            </a:r>
          </a:p>
          <a:p>
            <a:pPr lvl="0" algn="ctr">
              <a:lnSpc>
                <a:spcPct val="107000"/>
              </a:lnSpc>
              <a:spcAft>
                <a:spcPts val="0"/>
              </a:spcAft>
            </a:pPr>
            <a:endParaRPr lang="en-US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muscle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originates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surface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1st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8th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ribs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side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chest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inserts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along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entire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anterior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length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medial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border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scapula</a:t>
            </a:r>
            <a:r>
              <a:rPr lang="es-CO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s-CO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CO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_________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muscle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located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lateral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pectoralis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major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anterior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border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clavicle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posterior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CO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scapula</a:t>
            </a:r>
            <a:r>
              <a:rPr lang="es-CO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endParaRPr lang="es-CO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s-CO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______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an anterior muscle, medial to the thigh, inferior to the torso, and contains four muscles. </a:t>
            </a:r>
            <a:endParaRPr lang="en-US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s-CO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______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a posterior,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ipsilateral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inferior to the torso muscle. </a:t>
            </a:r>
            <a:endParaRPr lang="es-CO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27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788</Words>
  <Application>Microsoft Office PowerPoint</Application>
  <PresentationFormat>Panorámica</PresentationFormat>
  <Paragraphs>154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Next Class </vt:lpstr>
      <vt:lpstr>Professionals Working with the Human Body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Luisa Pizarro</dc:creator>
  <cp:lastModifiedBy>Luisa Pizarro</cp:lastModifiedBy>
  <cp:revision>6</cp:revision>
  <dcterms:created xsi:type="dcterms:W3CDTF">2014-02-18T19:27:39Z</dcterms:created>
  <dcterms:modified xsi:type="dcterms:W3CDTF">2014-12-09T21:18:14Z</dcterms:modified>
</cp:coreProperties>
</file>