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56" r:id="rId3"/>
    <p:sldId id="258" r:id="rId4"/>
    <p:sldId id="259" r:id="rId5"/>
    <p:sldId id="262" r:id="rId6"/>
    <p:sldId id="265" r:id="rId7"/>
    <p:sldId id="257" r:id="rId8"/>
    <p:sldId id="260" r:id="rId9"/>
    <p:sldId id="264" r:id="rId10"/>
    <p:sldId id="263" r:id="rId11"/>
    <p:sldId id="267"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1/18/2015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1/18/2015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6124" y="2544833"/>
            <a:ext cx="2826711" cy="4081347"/>
          </a:xfrm>
          <a:prstGeom prst="rect">
            <a:avLst/>
          </a:prstGeom>
        </p:spPr>
      </p:pic>
      <p:sp>
        <p:nvSpPr>
          <p:cNvPr id="2" name="CuadroTexto 1"/>
          <p:cNvSpPr txBox="1"/>
          <p:nvPr/>
        </p:nvSpPr>
        <p:spPr>
          <a:xfrm>
            <a:off x="940904" y="875017"/>
            <a:ext cx="9465972" cy="5632311"/>
          </a:xfrm>
          <a:prstGeom prst="rect">
            <a:avLst/>
          </a:prstGeom>
          <a:noFill/>
        </p:spPr>
        <p:txBody>
          <a:bodyPr wrap="square" rtlCol="0">
            <a:spAutoFit/>
          </a:bodyPr>
          <a:lstStyle/>
          <a:p>
            <a:pPr algn="ctr"/>
            <a:r>
              <a:rPr lang="es-CO" sz="4400" b="1" dirty="0" err="1" smtClean="0"/>
              <a:t>Ready</a:t>
            </a:r>
            <a:r>
              <a:rPr lang="es-CO" sz="4400" b="1" dirty="0" smtClean="0"/>
              <a:t> </a:t>
            </a:r>
            <a:r>
              <a:rPr lang="es-CO" sz="4400" b="1" dirty="0" err="1" smtClean="0"/>
              <a:t>to</a:t>
            </a:r>
            <a:r>
              <a:rPr lang="es-CO" sz="4400" b="1" dirty="0" smtClean="0"/>
              <a:t> be Medical </a:t>
            </a:r>
            <a:r>
              <a:rPr lang="es-CO" sz="4400" b="1" dirty="0" err="1" smtClean="0"/>
              <a:t>Students</a:t>
            </a:r>
            <a:r>
              <a:rPr lang="es-CO" sz="4400" b="1" dirty="0" smtClean="0"/>
              <a:t> </a:t>
            </a:r>
          </a:p>
          <a:p>
            <a:pPr algn="ctr"/>
            <a:endParaRPr lang="es-CO" sz="4000" dirty="0"/>
          </a:p>
          <a:p>
            <a:r>
              <a:rPr lang="es-CO" sz="4000" dirty="0" err="1" smtClean="0"/>
              <a:t>You</a:t>
            </a:r>
            <a:r>
              <a:rPr lang="es-CO" sz="4000" dirty="0" smtClean="0"/>
              <a:t> </a:t>
            </a:r>
            <a:r>
              <a:rPr lang="es-CO" sz="4000" dirty="0" err="1" smtClean="0"/>
              <a:t>will</a:t>
            </a:r>
            <a:r>
              <a:rPr lang="es-CO" sz="4000" dirty="0" smtClean="0"/>
              <a:t> </a:t>
            </a:r>
            <a:r>
              <a:rPr lang="es-CO" sz="4000" dirty="0" err="1" smtClean="0"/>
              <a:t>need</a:t>
            </a:r>
            <a:r>
              <a:rPr lang="es-CO" sz="4000" dirty="0" smtClean="0"/>
              <a:t> </a:t>
            </a:r>
            <a:r>
              <a:rPr lang="es-CO" sz="4000" dirty="0" err="1" smtClean="0"/>
              <a:t>to</a:t>
            </a:r>
            <a:r>
              <a:rPr lang="es-CO" sz="4000" dirty="0" smtClean="0"/>
              <a:t> </a:t>
            </a:r>
            <a:r>
              <a:rPr lang="es-CO" sz="4000" dirty="0" err="1" smtClean="0"/>
              <a:t>read</a:t>
            </a:r>
            <a:r>
              <a:rPr lang="es-CO" sz="4000" dirty="0" smtClean="0"/>
              <a:t> </a:t>
            </a:r>
            <a:r>
              <a:rPr lang="es-CO" sz="4000" dirty="0" err="1" smtClean="0"/>
              <a:t>the</a:t>
            </a:r>
            <a:r>
              <a:rPr lang="es-CO" sz="4000" dirty="0" smtClean="0"/>
              <a:t> </a:t>
            </a:r>
            <a:r>
              <a:rPr lang="es-CO" sz="4000" dirty="0" err="1" smtClean="0"/>
              <a:t>scenarios</a:t>
            </a:r>
            <a:r>
              <a:rPr lang="es-CO" sz="4000" dirty="0" smtClean="0"/>
              <a:t> </a:t>
            </a:r>
            <a:r>
              <a:rPr lang="es-CO" sz="4000" dirty="0" err="1" smtClean="0"/>
              <a:t>carefully</a:t>
            </a:r>
            <a:r>
              <a:rPr lang="es-CO" sz="4000" dirty="0" smtClean="0"/>
              <a:t> and </a:t>
            </a:r>
            <a:r>
              <a:rPr lang="es-CO" sz="4000" dirty="0" err="1" smtClean="0"/>
              <a:t>help</a:t>
            </a:r>
            <a:r>
              <a:rPr lang="es-CO" sz="4000" dirty="0" smtClean="0"/>
              <a:t> </a:t>
            </a:r>
            <a:r>
              <a:rPr lang="es-CO" sz="4000" dirty="0" err="1" smtClean="0"/>
              <a:t>the</a:t>
            </a:r>
            <a:r>
              <a:rPr lang="es-CO" sz="4000" dirty="0" smtClean="0"/>
              <a:t> </a:t>
            </a:r>
            <a:r>
              <a:rPr lang="es-CO" sz="4000" dirty="0" err="1" smtClean="0"/>
              <a:t>patient</a:t>
            </a:r>
            <a:r>
              <a:rPr lang="es-CO" sz="4000" dirty="0" smtClean="0"/>
              <a:t> </a:t>
            </a:r>
            <a:r>
              <a:rPr lang="es-CO" sz="4000" dirty="0" err="1" smtClean="0"/>
              <a:t>to</a:t>
            </a:r>
            <a:r>
              <a:rPr lang="es-CO" sz="4000" dirty="0" smtClean="0"/>
              <a:t> </a:t>
            </a:r>
            <a:r>
              <a:rPr lang="es-CO" sz="4000" dirty="0" err="1" smtClean="0"/>
              <a:t>get</a:t>
            </a:r>
            <a:r>
              <a:rPr lang="es-CO" sz="4000" dirty="0" smtClean="0"/>
              <a:t> </a:t>
            </a:r>
            <a:r>
              <a:rPr lang="es-CO" sz="4000" dirty="0" err="1" smtClean="0"/>
              <a:t>better</a:t>
            </a:r>
            <a:r>
              <a:rPr lang="es-CO" sz="4000" dirty="0" smtClean="0"/>
              <a:t> </a:t>
            </a:r>
            <a:r>
              <a:rPr lang="es-CO" sz="4000" dirty="0" err="1" smtClean="0"/>
              <a:t>if</a:t>
            </a:r>
            <a:r>
              <a:rPr lang="es-CO" sz="4000" dirty="0" smtClean="0"/>
              <a:t> </a:t>
            </a:r>
            <a:r>
              <a:rPr lang="es-CO" sz="4000" dirty="0" err="1" smtClean="0"/>
              <a:t>necessary</a:t>
            </a:r>
            <a:r>
              <a:rPr lang="es-CO" sz="4000" dirty="0" smtClean="0"/>
              <a:t>.</a:t>
            </a:r>
          </a:p>
          <a:p>
            <a:r>
              <a:rPr lang="es-CO" sz="4000" dirty="0" smtClean="0"/>
              <a:t> </a:t>
            </a:r>
            <a:endParaRPr lang="es-CO" sz="4000" dirty="0" smtClean="0"/>
          </a:p>
          <a:p>
            <a:r>
              <a:rPr lang="es-CO" sz="4000" dirty="0" err="1" smtClean="0"/>
              <a:t>We</a:t>
            </a:r>
            <a:r>
              <a:rPr lang="es-CO" sz="4000" dirty="0" smtClean="0"/>
              <a:t> </a:t>
            </a:r>
            <a:r>
              <a:rPr lang="es-CO" sz="4000" dirty="0" err="1" smtClean="0"/>
              <a:t>have</a:t>
            </a:r>
            <a:r>
              <a:rPr lang="es-CO" sz="4000" dirty="0" smtClean="0"/>
              <a:t> </a:t>
            </a:r>
            <a:r>
              <a:rPr lang="es-CO" sz="4000" u="sng" dirty="0" err="1" smtClean="0">
                <a:solidFill>
                  <a:srgbClr val="FF0000"/>
                </a:solidFill>
              </a:rPr>
              <a:t>not</a:t>
            </a:r>
            <a:r>
              <a:rPr lang="es-CO" sz="4000" dirty="0" smtClean="0"/>
              <a:t> </a:t>
            </a:r>
            <a:r>
              <a:rPr lang="es-CO" sz="4000" dirty="0" err="1" smtClean="0"/>
              <a:t>studied</a:t>
            </a:r>
            <a:r>
              <a:rPr lang="es-CO" sz="4000" dirty="0" smtClean="0"/>
              <a:t> </a:t>
            </a:r>
            <a:r>
              <a:rPr lang="es-CO" sz="4000" dirty="0" err="1" smtClean="0"/>
              <a:t>all</a:t>
            </a:r>
            <a:r>
              <a:rPr lang="es-CO" sz="4000" dirty="0" smtClean="0"/>
              <a:t> </a:t>
            </a:r>
            <a:r>
              <a:rPr lang="es-CO" sz="4000" dirty="0" err="1" smtClean="0"/>
              <a:t>the</a:t>
            </a:r>
            <a:r>
              <a:rPr lang="es-CO" sz="4000" dirty="0" smtClean="0"/>
              <a:t> </a:t>
            </a:r>
            <a:r>
              <a:rPr lang="es-CO" sz="4000" dirty="0" err="1" smtClean="0"/>
              <a:t>systems</a:t>
            </a:r>
            <a:r>
              <a:rPr lang="es-CO" sz="4000" dirty="0" smtClean="0"/>
              <a:t> </a:t>
            </a:r>
          </a:p>
          <a:p>
            <a:r>
              <a:rPr lang="es-CO" sz="4000" dirty="0" err="1" smtClean="0"/>
              <a:t>present</a:t>
            </a:r>
            <a:r>
              <a:rPr lang="es-CO" sz="4000" dirty="0" smtClean="0"/>
              <a:t>, </a:t>
            </a:r>
            <a:r>
              <a:rPr lang="es-CO" sz="4000" dirty="0" err="1" smtClean="0"/>
              <a:t>but</a:t>
            </a:r>
            <a:r>
              <a:rPr lang="es-CO" sz="4000" dirty="0" smtClean="0"/>
              <a:t> use </a:t>
            </a:r>
            <a:r>
              <a:rPr lang="es-CO" sz="4000" dirty="0" err="1" smtClean="0"/>
              <a:t>this</a:t>
            </a:r>
            <a:r>
              <a:rPr lang="es-CO" sz="4000" dirty="0" smtClean="0"/>
              <a:t> </a:t>
            </a:r>
            <a:r>
              <a:rPr lang="es-CO" sz="4000" dirty="0" err="1" smtClean="0"/>
              <a:t>example</a:t>
            </a:r>
            <a:r>
              <a:rPr lang="es-CO" sz="4000" dirty="0" smtClean="0"/>
              <a:t> to </a:t>
            </a:r>
            <a:r>
              <a:rPr lang="es-CO" sz="4000" dirty="0" err="1" smtClean="0"/>
              <a:t>make</a:t>
            </a:r>
            <a:r>
              <a:rPr lang="es-CO" sz="4000" dirty="0" smtClean="0"/>
              <a:t> </a:t>
            </a:r>
            <a:r>
              <a:rPr lang="es-CO" sz="4000" dirty="0" err="1" smtClean="0"/>
              <a:t>your</a:t>
            </a:r>
            <a:r>
              <a:rPr lang="es-CO" sz="4000" dirty="0" smtClean="0"/>
              <a:t> </a:t>
            </a:r>
            <a:r>
              <a:rPr lang="es-CO" sz="4000" dirty="0" err="1" smtClean="0"/>
              <a:t>answers</a:t>
            </a:r>
            <a:r>
              <a:rPr lang="es-CO" sz="4000" dirty="0" smtClean="0"/>
              <a:t> as </a:t>
            </a:r>
            <a:r>
              <a:rPr lang="es-CO" sz="4000" dirty="0" err="1" smtClean="0"/>
              <a:t>close</a:t>
            </a:r>
            <a:r>
              <a:rPr lang="es-CO" sz="4000" dirty="0" smtClean="0"/>
              <a:t> to </a:t>
            </a:r>
            <a:r>
              <a:rPr lang="es-CO" sz="4000" dirty="0" err="1" smtClean="0"/>
              <a:t>Excellent</a:t>
            </a:r>
            <a:r>
              <a:rPr lang="es-CO" sz="4000" dirty="0" smtClean="0"/>
              <a:t> as </a:t>
            </a:r>
            <a:r>
              <a:rPr lang="es-CO" sz="4000" dirty="0" err="1" smtClean="0"/>
              <a:t>possible</a:t>
            </a:r>
            <a:r>
              <a:rPr lang="es-CO" sz="4000" dirty="0" smtClean="0"/>
              <a:t>. </a:t>
            </a:r>
            <a:endParaRPr lang="es-CO" sz="4000" dirty="0" smtClean="0"/>
          </a:p>
          <a:p>
            <a:endParaRPr lang="es-CO" dirty="0"/>
          </a:p>
          <a:p>
            <a:r>
              <a:rPr lang="es-CO" dirty="0" smtClean="0"/>
              <a:t> </a:t>
            </a:r>
            <a:endParaRPr lang="es-CO" dirty="0"/>
          </a:p>
        </p:txBody>
      </p:sp>
    </p:spTree>
    <p:extLst>
      <p:ext uri="{BB962C8B-B14F-4D97-AF65-F5344CB8AC3E}">
        <p14:creationId xmlns:p14="http://schemas.microsoft.com/office/powerpoint/2010/main" val="2941054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2731" y="682580"/>
            <a:ext cx="10689465" cy="8540800"/>
          </a:xfrm>
          <a:prstGeom prst="rect">
            <a:avLst/>
          </a:prstGeom>
        </p:spPr>
        <p:txBody>
          <a:bodyPr wrap="square">
            <a:spAutoFit/>
          </a:bodyPr>
          <a:lstStyle/>
          <a:p>
            <a:pPr lvl="0">
              <a:lnSpc>
                <a:spcPct val="150000"/>
              </a:lnSpc>
              <a:spcAft>
                <a:spcPts val="0"/>
              </a:spcAft>
            </a:pPr>
            <a:r>
              <a:rPr lang="en-US" sz="2400" dirty="0" smtClean="0">
                <a:solidFill>
                  <a:srgbClr val="7030A0"/>
                </a:solidFill>
                <a:latin typeface="Arial" panose="020B0604020202020204" pitchFamily="34" charset="0"/>
                <a:ea typeface="Calibri" panose="020F0502020204030204" pitchFamily="34" charset="0"/>
                <a:cs typeface="Times New Roman" panose="02020603050405020304" pitchFamily="18" charset="0"/>
              </a:rPr>
              <a:t>d. My </a:t>
            </a:r>
            <a:r>
              <a:rPr lang="en-US" sz="2400" dirty="0">
                <a:solidFill>
                  <a:srgbClr val="7030A0"/>
                </a:solidFill>
                <a:latin typeface="Arial" panose="020B0604020202020204" pitchFamily="34" charset="0"/>
                <a:ea typeface="Calibri" panose="020F0502020204030204" pitchFamily="34" charset="0"/>
                <a:cs typeface="Times New Roman" panose="02020603050405020304" pitchFamily="18" charset="0"/>
              </a:rPr>
              <a:t>diagnosis is he has had an allergic reaction to the water from the 5 lemonades he drank the night before. The water is not treated and he has some parasites in his system. He is dehydrated because of all the vomit and diarrhea and needs to replenish his liquids </a:t>
            </a:r>
            <a:r>
              <a:rPr lang="en-US" sz="2400" dirty="0" smtClean="0">
                <a:solidFill>
                  <a:srgbClr val="7030A0"/>
                </a:solidFill>
                <a:latin typeface="Arial" panose="020B0604020202020204" pitchFamily="34" charset="0"/>
                <a:ea typeface="Calibri" panose="020F0502020204030204" pitchFamily="34" charset="0"/>
                <a:cs typeface="Times New Roman" panose="02020603050405020304" pitchFamily="18" charset="0"/>
              </a:rPr>
              <a:t>quickly. </a:t>
            </a:r>
            <a:endParaRPr lang="es-CO"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0"/>
              </a:spcAft>
            </a:pPr>
            <a:endParaRPr lang="en-US" sz="2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spcAft>
                <a:spcPts val="0"/>
              </a:spcAft>
            </a:pPr>
            <a:endParaRPr lang="en-US" sz="2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spcAft>
                <a:spcPts val="0"/>
              </a:spcAft>
            </a:pPr>
            <a:r>
              <a:rPr lang="en-US" sz="24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e. The </a:t>
            </a:r>
            <a:r>
              <a:rPr lang="en-US"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patient will need to rehydrate. He is almost done cleaning his system. He will need to stay in the hospital one more night and drink a lot of liquids with salt (electrolytes) to get the balance back in his body. I will give him something for the pain, like aspirin. </a:t>
            </a:r>
            <a:endParaRPr lang="en-US" sz="24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88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5459" y="772732"/>
            <a:ext cx="10740980" cy="9439892"/>
          </a:xfrm>
          <a:prstGeom prst="rect">
            <a:avLst/>
          </a:prstGeom>
        </p:spPr>
        <p:txBody>
          <a:bodyPr wrap="square">
            <a:spAutoFit/>
          </a:bodyPr>
          <a:lstStyle/>
          <a:p>
            <a:pPr>
              <a:lnSpc>
                <a:spcPct val="107000"/>
              </a:lnSpc>
              <a:spcAft>
                <a:spcPts val="800"/>
              </a:spcAft>
            </a:pPr>
            <a:r>
              <a:rPr lang="en-US" sz="3200" dirty="0" err="1">
                <a:latin typeface="Calibri" panose="020F0502020204030204" pitchFamily="34" charset="0"/>
                <a:ea typeface="Calibri" panose="020F0502020204030204" pitchFamily="34" charset="0"/>
                <a:cs typeface="Times New Roman" panose="02020603050405020304" pitchFamily="18" charset="0"/>
              </a:rPr>
              <a:t>d.Make</a:t>
            </a:r>
            <a:r>
              <a:rPr lang="en-US" sz="3200" dirty="0">
                <a:latin typeface="Calibri" panose="020F0502020204030204" pitchFamily="34" charset="0"/>
                <a:ea typeface="Calibri" panose="020F0502020204030204" pitchFamily="34" charset="0"/>
                <a:cs typeface="Times New Roman" panose="02020603050405020304" pitchFamily="18" charset="0"/>
              </a:rPr>
              <a:t> a diagnosis. (CT1) </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err="1">
                <a:latin typeface="Calibri" panose="020F0502020204030204" pitchFamily="34" charset="0"/>
                <a:ea typeface="Calibri" panose="020F0502020204030204" pitchFamily="34" charset="0"/>
                <a:cs typeface="Times New Roman" panose="02020603050405020304" pitchFamily="18" charset="0"/>
              </a:rPr>
              <a:t>e.What</a:t>
            </a:r>
            <a:r>
              <a:rPr lang="en-US" sz="3200" dirty="0">
                <a:latin typeface="Calibri" panose="020F0502020204030204" pitchFamily="34" charset="0"/>
                <a:ea typeface="Calibri" panose="020F0502020204030204" pitchFamily="34" charset="0"/>
                <a:cs typeface="Times New Roman" panose="02020603050405020304" pitchFamily="18" charset="0"/>
              </a:rPr>
              <a:t> can the patient do to get better? (CT1</a:t>
            </a:r>
            <a:r>
              <a:rPr lang="en-US" sz="32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 </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f. Explain to the patient what is happening in their body by using an analogy. </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smtClean="0">
                <a:latin typeface="Calibri" panose="020F0502020204030204" pitchFamily="34" charset="0"/>
                <a:ea typeface="Calibri" panose="020F0502020204030204" pitchFamily="34" charset="0"/>
                <a:cs typeface="Times New Roman" panose="02020603050405020304" pitchFamily="18" charset="0"/>
              </a:rPr>
              <a:t>(practice for CR1) </a:t>
            </a:r>
            <a:r>
              <a:rPr lang="en-US" sz="3200" dirty="0" smtClean="0">
                <a:latin typeface="Calibri" panose="020F0502020204030204" pitchFamily="34" charset="0"/>
                <a:ea typeface="Calibri" panose="020F0502020204030204" pitchFamily="34" charset="0"/>
                <a:cs typeface="Times New Roman" panose="02020603050405020304" pitchFamily="18" charset="0"/>
              </a:rPr>
              <a:t> </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g. Explain to the patient, if they are in serious danger or if it </a:t>
            </a:r>
            <a:r>
              <a:rPr lang="en-US" sz="3200" dirty="0" smtClean="0">
                <a:latin typeface="Calibri" panose="020F0502020204030204" pitchFamily="34" charset="0"/>
                <a:ea typeface="Calibri" panose="020F0502020204030204" pitchFamily="34" charset="0"/>
                <a:cs typeface="Times New Roman" panose="02020603050405020304" pitchFamily="18" charset="0"/>
              </a:rPr>
              <a:t>is normal </a:t>
            </a:r>
            <a:r>
              <a:rPr lang="en-US" sz="3200" dirty="0">
                <a:latin typeface="Calibri" panose="020F0502020204030204" pitchFamily="34" charset="0"/>
                <a:ea typeface="Calibri" panose="020F0502020204030204" pitchFamily="34" charset="0"/>
                <a:cs typeface="Times New Roman" panose="02020603050405020304" pitchFamily="18" charset="0"/>
              </a:rPr>
              <a:t>for their body to react in this way.  </a:t>
            </a:r>
            <a:r>
              <a:rPr lang="en-US" sz="3200" dirty="0" smtClean="0">
                <a:latin typeface="Calibri" panose="020F0502020204030204" pitchFamily="34" charset="0"/>
                <a:ea typeface="Calibri" panose="020F0502020204030204" pitchFamily="34" charset="0"/>
                <a:cs typeface="Times New Roman" panose="02020603050405020304" pitchFamily="18" charset="0"/>
              </a:rPr>
              <a:t>(CT1)</a:t>
            </a:r>
            <a:r>
              <a:rPr lang="en-US" sz="3200" dirty="0" smtClean="0">
                <a:latin typeface="Calibri" panose="020F0502020204030204" pitchFamily="34" charset="0"/>
                <a:ea typeface="Calibri" panose="020F0502020204030204" pitchFamily="34" charset="0"/>
                <a:cs typeface="Times New Roman" panose="02020603050405020304" pitchFamily="18" charset="0"/>
              </a:rPr>
              <a:t> </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130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85611" y="579549"/>
            <a:ext cx="10483403" cy="5909310"/>
          </a:xfrm>
          <a:prstGeom prst="rect">
            <a:avLst/>
          </a:prstGeom>
        </p:spPr>
        <p:txBody>
          <a:bodyPr wrap="square">
            <a:spAutoFit/>
          </a:bodyPr>
          <a:lstStyle/>
          <a:p>
            <a:pPr lvl="0">
              <a:lnSpc>
                <a:spcPct val="150000"/>
              </a:lnSpc>
            </a:pPr>
            <a:r>
              <a:rPr lang="en-US" sz="2400" dirty="0" smtClean="0">
                <a:solidFill>
                  <a:srgbClr val="FF0000"/>
                </a:solidFill>
              </a:rPr>
              <a:t>f. Mr</a:t>
            </a:r>
            <a:r>
              <a:rPr lang="en-US" sz="2400" dirty="0">
                <a:solidFill>
                  <a:srgbClr val="FF0000"/>
                </a:solidFill>
              </a:rPr>
              <a:t>. Patient, your body has some nasty friends attacking your intestines. Your body reacted to the parasites that are found in the water in Santa Marta. The lemonade most likely was not made with bottles or potable water. You basically invited some crazy friends to a party in your body and they made a big mess</a:t>
            </a:r>
            <a:r>
              <a:rPr lang="en-US" sz="2400" dirty="0" smtClean="0">
                <a:solidFill>
                  <a:srgbClr val="FF0000"/>
                </a:solidFill>
              </a:rPr>
              <a:t>. Your </a:t>
            </a:r>
            <a:r>
              <a:rPr lang="en-US" sz="2400" dirty="0">
                <a:solidFill>
                  <a:srgbClr val="FF0000"/>
                </a:solidFill>
              </a:rPr>
              <a:t>body has asked them to leave by attacking the body with diarrhea and vomit and soon those nasty friends will be gone.  </a:t>
            </a:r>
            <a:endParaRPr lang="es-CO" sz="2400" dirty="0">
              <a:solidFill>
                <a:srgbClr val="FF0000"/>
              </a:solidFill>
            </a:endParaRPr>
          </a:p>
          <a:p>
            <a:pPr lvl="0">
              <a:lnSpc>
                <a:spcPct val="150000"/>
              </a:lnSpc>
            </a:pPr>
            <a:r>
              <a:rPr lang="en-US" sz="2400" dirty="0" smtClean="0">
                <a:solidFill>
                  <a:srgbClr val="7030A0"/>
                </a:solidFill>
              </a:rPr>
              <a:t>g. This </a:t>
            </a:r>
            <a:r>
              <a:rPr lang="en-US" sz="2400" dirty="0">
                <a:solidFill>
                  <a:srgbClr val="7030A0"/>
                </a:solidFill>
              </a:rPr>
              <a:t>is a normal reaction to something that you are not used to. Your body reacted to untreated water. It is unpleasant to feel this way, but next time be careful with the water you drink while traveling. You will feel better soon. If your body continues to react this way for a long period of time, it will be serious. </a:t>
            </a:r>
            <a:endParaRPr lang="es-CO" sz="2400" dirty="0">
              <a:solidFill>
                <a:srgbClr val="7030A0"/>
              </a:solidFill>
            </a:endParaRPr>
          </a:p>
          <a:p>
            <a:r>
              <a:rPr lang="en-US" dirty="0"/>
              <a:t> </a:t>
            </a:r>
            <a:endParaRPr lang="es-CO" dirty="0"/>
          </a:p>
        </p:txBody>
      </p:sp>
    </p:spTree>
    <p:extLst>
      <p:ext uri="{BB962C8B-B14F-4D97-AF65-F5344CB8AC3E}">
        <p14:creationId xmlns:p14="http://schemas.microsoft.com/office/powerpoint/2010/main" val="170630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90918" y="1184856"/>
            <a:ext cx="9337183" cy="4970591"/>
          </a:xfrm>
          <a:prstGeom prst="rect">
            <a:avLst/>
          </a:prstGeom>
          <a:noFill/>
        </p:spPr>
        <p:txBody>
          <a:bodyPr wrap="square" rtlCol="0">
            <a:spAutoFit/>
          </a:bodyPr>
          <a:lstStyle/>
          <a:p>
            <a:r>
              <a:rPr lang="es-CO" sz="13800" dirty="0" err="1" smtClean="0">
                <a:solidFill>
                  <a:srgbClr val="00B050"/>
                </a:solidFill>
              </a:rPr>
              <a:t>Your</a:t>
            </a:r>
            <a:r>
              <a:rPr lang="es-CO" sz="13800" dirty="0" smtClean="0">
                <a:solidFill>
                  <a:srgbClr val="00B050"/>
                </a:solidFill>
              </a:rPr>
              <a:t> </a:t>
            </a:r>
            <a:r>
              <a:rPr lang="es-CO" sz="13800" dirty="0" err="1" smtClean="0">
                <a:solidFill>
                  <a:srgbClr val="00B050"/>
                </a:solidFill>
              </a:rPr>
              <a:t>Turn</a:t>
            </a:r>
            <a:r>
              <a:rPr lang="es-CO" sz="13800" dirty="0" smtClean="0">
                <a:solidFill>
                  <a:srgbClr val="00B050"/>
                </a:solidFill>
              </a:rPr>
              <a:t>…</a:t>
            </a:r>
          </a:p>
          <a:p>
            <a:endParaRPr lang="es-CO" sz="11500" dirty="0" smtClean="0">
              <a:solidFill>
                <a:srgbClr val="00B050"/>
              </a:solidFill>
            </a:endParaRPr>
          </a:p>
          <a:p>
            <a:r>
              <a:rPr lang="es-CO" sz="3200" dirty="0" err="1" smtClean="0">
                <a:solidFill>
                  <a:srgbClr val="00B050"/>
                </a:solidFill>
              </a:rPr>
              <a:t>You</a:t>
            </a:r>
            <a:r>
              <a:rPr lang="es-CO" sz="3200" dirty="0" smtClean="0">
                <a:solidFill>
                  <a:srgbClr val="00B050"/>
                </a:solidFill>
              </a:rPr>
              <a:t> </a:t>
            </a:r>
            <a:r>
              <a:rPr lang="es-CO" sz="3200" dirty="0" err="1" smtClean="0">
                <a:solidFill>
                  <a:srgbClr val="00B050"/>
                </a:solidFill>
              </a:rPr>
              <a:t>will</a:t>
            </a:r>
            <a:r>
              <a:rPr lang="es-CO" sz="3200" dirty="0" smtClean="0">
                <a:solidFill>
                  <a:srgbClr val="00B050"/>
                </a:solidFill>
              </a:rPr>
              <a:t> do </a:t>
            </a:r>
            <a:r>
              <a:rPr lang="es-CO" sz="3200" dirty="0" err="1" smtClean="0">
                <a:solidFill>
                  <a:srgbClr val="00B050"/>
                </a:solidFill>
              </a:rPr>
              <a:t>one</a:t>
            </a:r>
            <a:r>
              <a:rPr lang="es-CO" sz="3200" dirty="0" smtClean="0">
                <a:solidFill>
                  <a:srgbClr val="00B050"/>
                </a:solidFill>
              </a:rPr>
              <a:t> </a:t>
            </a:r>
            <a:r>
              <a:rPr lang="es-CO" sz="3200" dirty="0" err="1" smtClean="0">
                <a:solidFill>
                  <a:srgbClr val="00B050"/>
                </a:solidFill>
              </a:rPr>
              <a:t>with</a:t>
            </a:r>
            <a:r>
              <a:rPr lang="es-CO" sz="3200" dirty="0" smtClean="0">
                <a:solidFill>
                  <a:srgbClr val="00B050"/>
                </a:solidFill>
              </a:rPr>
              <a:t> a </a:t>
            </a:r>
            <a:r>
              <a:rPr lang="es-CO" sz="3200" dirty="0" err="1" smtClean="0">
                <a:solidFill>
                  <a:srgbClr val="00B050"/>
                </a:solidFill>
              </a:rPr>
              <a:t>partner</a:t>
            </a:r>
            <a:r>
              <a:rPr lang="es-CO" sz="3200" dirty="0" smtClean="0">
                <a:solidFill>
                  <a:srgbClr val="00B050"/>
                </a:solidFill>
              </a:rPr>
              <a:t> and </a:t>
            </a:r>
            <a:r>
              <a:rPr lang="es-CO" sz="3200" dirty="0" err="1" smtClean="0">
                <a:solidFill>
                  <a:srgbClr val="00B050"/>
                </a:solidFill>
              </a:rPr>
              <a:t>the</a:t>
            </a:r>
            <a:r>
              <a:rPr lang="es-CO" sz="3200" dirty="0" smtClean="0">
                <a:solidFill>
                  <a:srgbClr val="00B050"/>
                </a:solidFill>
              </a:rPr>
              <a:t> </a:t>
            </a:r>
            <a:r>
              <a:rPr lang="es-CO" sz="3200" dirty="0" err="1" smtClean="0">
                <a:solidFill>
                  <a:srgbClr val="00B050"/>
                </a:solidFill>
              </a:rPr>
              <a:t>second</a:t>
            </a:r>
            <a:r>
              <a:rPr lang="es-CO" sz="3200" dirty="0" smtClean="0">
                <a:solidFill>
                  <a:srgbClr val="00B050"/>
                </a:solidFill>
              </a:rPr>
              <a:t> </a:t>
            </a:r>
            <a:r>
              <a:rPr lang="es-CO" sz="3200" dirty="0" err="1" smtClean="0">
                <a:solidFill>
                  <a:srgbClr val="00B050"/>
                </a:solidFill>
              </a:rPr>
              <a:t>one</a:t>
            </a:r>
            <a:r>
              <a:rPr lang="es-CO" sz="3200" dirty="0" smtClean="0">
                <a:solidFill>
                  <a:srgbClr val="00B050"/>
                </a:solidFill>
              </a:rPr>
              <a:t> </a:t>
            </a:r>
            <a:r>
              <a:rPr lang="es-CO" sz="3200" dirty="0" err="1" smtClean="0">
                <a:solidFill>
                  <a:srgbClr val="00B050"/>
                </a:solidFill>
              </a:rPr>
              <a:t>individually</a:t>
            </a:r>
            <a:r>
              <a:rPr lang="es-CO" sz="3200" dirty="0" smtClean="0">
                <a:solidFill>
                  <a:srgbClr val="00B050"/>
                </a:solidFill>
              </a:rPr>
              <a:t>. </a:t>
            </a:r>
            <a:endParaRPr lang="es-CO" sz="13800" dirty="0">
              <a:solidFill>
                <a:srgbClr val="00B050"/>
              </a:solidFill>
            </a:endParaRPr>
          </a:p>
        </p:txBody>
      </p:sp>
    </p:spTree>
    <p:extLst>
      <p:ext uri="{BB962C8B-B14F-4D97-AF65-F5344CB8AC3E}">
        <p14:creationId xmlns:p14="http://schemas.microsoft.com/office/powerpoint/2010/main" val="273572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191" y="1403797"/>
            <a:ext cx="8207825" cy="4159875"/>
          </a:xfrm>
          <a:prstGeom prst="rect">
            <a:avLst/>
          </a:prstGeom>
        </p:spPr>
      </p:pic>
    </p:spTree>
    <p:extLst>
      <p:ext uri="{BB962C8B-B14F-4D97-AF65-F5344CB8AC3E}">
        <p14:creationId xmlns:p14="http://schemas.microsoft.com/office/powerpoint/2010/main" val="1057677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095" y="643945"/>
            <a:ext cx="10882648" cy="9933489"/>
          </a:xfrm>
          <a:prstGeom prst="rect">
            <a:avLst/>
          </a:prstGeom>
        </p:spPr>
        <p:txBody>
          <a:bodyPr wrap="square">
            <a:spAutoFit/>
          </a:bodyPr>
          <a:lstStyle/>
          <a:p>
            <a:pPr>
              <a:lnSpc>
                <a:spcPts val="1500"/>
              </a:lnSpc>
              <a:spcAft>
                <a:spcPts val="0"/>
              </a:spcAft>
            </a:pPr>
            <a:endParaRPr lang="en-US" sz="32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r>
              <a:rPr lang="en-US" sz="3200" dirty="0"/>
              <a:t>A patient male 20 years old visiting from Spain, was admitted to the emergency department with weakness, nausea, vomiting and diarrhea. He reported that he was eating pizza at a dinner last night, in a restaurant in Santa Marta with his friends. He was very thirsty and had 5 fresh lemonades. The symptoms appeared the morning after, with pain in the upper area of the abdomen. During the day, he had headache and kind of disorientation. In the afternoon, after approximately 30 hours, the symptoms got worse. None of his friends have symptoms. His blood pressure is 90/55. His body temperature is 110 degrees. His breathing is less than 10 breaths a minute. </a:t>
            </a:r>
            <a:endParaRPr lang="es-CO" sz="3200" dirty="0"/>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2358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21217" y="695458"/>
            <a:ext cx="10869769" cy="8213852"/>
          </a:xfrm>
          <a:prstGeom prst="rect">
            <a:avLst/>
          </a:prstGeom>
        </p:spPr>
        <p:txBody>
          <a:bodyPr wrap="square">
            <a:spAutoFit/>
          </a:bodyPr>
          <a:lstStyle/>
          <a:p>
            <a:pPr>
              <a:lnSpc>
                <a:spcPct val="107000"/>
              </a:lnSpc>
              <a:spcAft>
                <a:spcPts val="8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a. What </a:t>
            </a:r>
            <a:r>
              <a:rPr lang="en-US" sz="3200" dirty="0">
                <a:latin typeface="Calibri" panose="020F0502020204030204" pitchFamily="34" charset="0"/>
                <a:ea typeface="Calibri" panose="020F0502020204030204" pitchFamily="34" charset="0"/>
                <a:cs typeface="Times New Roman" panose="02020603050405020304" pitchFamily="18" charset="0"/>
              </a:rPr>
              <a:t>systems are involved in this scenario? (CT2) </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b. How are the </a:t>
            </a:r>
            <a:r>
              <a:rPr lang="en-US" sz="3200" dirty="0">
                <a:latin typeface="Calibri" panose="020F0502020204030204" pitchFamily="34" charset="0"/>
                <a:ea typeface="Calibri" panose="020F0502020204030204" pitchFamily="34" charset="0"/>
                <a:cs typeface="Times New Roman" panose="02020603050405020304" pitchFamily="18" charset="0"/>
              </a:rPr>
              <a:t>systems being affected? (CT2) </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c. Which </a:t>
            </a:r>
            <a:r>
              <a:rPr lang="en-US" sz="3200" dirty="0">
                <a:latin typeface="Calibri" panose="020F0502020204030204" pitchFamily="34" charset="0"/>
                <a:ea typeface="Calibri" panose="020F0502020204030204" pitchFamily="34" charset="0"/>
                <a:cs typeface="Times New Roman" panose="02020603050405020304" pitchFamily="18" charset="0"/>
              </a:rPr>
              <a:t>components are working harder and which components are working </a:t>
            </a:r>
            <a:r>
              <a:rPr lang="en-US" sz="3200" dirty="0" smtClean="0">
                <a:latin typeface="Calibri" panose="020F0502020204030204" pitchFamily="34" charset="0"/>
                <a:ea typeface="Calibri" panose="020F0502020204030204" pitchFamily="34" charset="0"/>
                <a:cs typeface="Times New Roman" panose="02020603050405020304" pitchFamily="18" charset="0"/>
              </a:rPr>
              <a:t>less? (</a:t>
            </a:r>
            <a:r>
              <a:rPr lang="en-US" sz="3200" dirty="0">
                <a:latin typeface="Calibri" panose="020F0502020204030204" pitchFamily="34" charset="0"/>
                <a:ea typeface="Calibri" panose="020F0502020204030204" pitchFamily="34" charset="0"/>
                <a:cs typeface="Times New Roman" panose="02020603050405020304" pitchFamily="18" charset="0"/>
              </a:rPr>
              <a:t>CT2) </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54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095" y="643945"/>
            <a:ext cx="10882648" cy="9933489"/>
          </a:xfrm>
          <a:prstGeom prst="rect">
            <a:avLst/>
          </a:prstGeom>
        </p:spPr>
        <p:txBody>
          <a:bodyPr wrap="square">
            <a:spAutoFit/>
          </a:bodyPr>
          <a:lstStyle/>
          <a:p>
            <a:pPr>
              <a:lnSpc>
                <a:spcPts val="1500"/>
              </a:lnSpc>
              <a:spcAft>
                <a:spcPts val="0"/>
              </a:spcAft>
            </a:pPr>
            <a:endParaRPr lang="en-US" sz="2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r>
              <a:rPr lang="en-US" sz="3200" dirty="0"/>
              <a:t>A patient male 20 years old visiting from Spain, was admitted to the emergency department with weakness, </a:t>
            </a:r>
            <a:r>
              <a:rPr lang="en-US" sz="3200" dirty="0">
                <a:solidFill>
                  <a:srgbClr val="FF0000"/>
                </a:solidFill>
              </a:rPr>
              <a:t>nausea, vomiting </a:t>
            </a:r>
            <a:r>
              <a:rPr lang="en-US" sz="3200" dirty="0"/>
              <a:t>and </a:t>
            </a:r>
            <a:r>
              <a:rPr lang="en-US" sz="3200" dirty="0">
                <a:solidFill>
                  <a:srgbClr val="FF0000"/>
                </a:solidFill>
              </a:rPr>
              <a:t>diarrhea</a:t>
            </a:r>
            <a:r>
              <a:rPr lang="en-US" sz="3200" dirty="0"/>
              <a:t>. He reported that he was </a:t>
            </a:r>
            <a:r>
              <a:rPr lang="en-US" sz="3200" dirty="0">
                <a:solidFill>
                  <a:srgbClr val="FF0000"/>
                </a:solidFill>
              </a:rPr>
              <a:t>eating</a:t>
            </a:r>
            <a:r>
              <a:rPr lang="en-US" sz="3200" dirty="0"/>
              <a:t> pizza at a dinner last night, in a restaurant in Santa Marta with his friends. He was very thirsty and had 5 fresh lemonades. The symptoms appeared the morning after, with pain in the </a:t>
            </a:r>
            <a:r>
              <a:rPr lang="en-US" sz="3200" dirty="0">
                <a:solidFill>
                  <a:srgbClr val="FF0000"/>
                </a:solidFill>
              </a:rPr>
              <a:t>upper area of the abdomen</a:t>
            </a:r>
            <a:r>
              <a:rPr lang="en-US" sz="3200" dirty="0"/>
              <a:t>. During the day, he had </a:t>
            </a:r>
            <a:r>
              <a:rPr lang="en-US" sz="3200" dirty="0">
                <a:solidFill>
                  <a:srgbClr val="FF0000"/>
                </a:solidFill>
              </a:rPr>
              <a:t>headache</a:t>
            </a:r>
            <a:r>
              <a:rPr lang="en-US" sz="3200" dirty="0"/>
              <a:t> and kind of disorientation. In the afternoon, after approximately 30 hours, the symptoms got worse. None of his friends have symptoms. His </a:t>
            </a:r>
            <a:r>
              <a:rPr lang="en-US" sz="3200" dirty="0">
                <a:solidFill>
                  <a:srgbClr val="FF0000"/>
                </a:solidFill>
              </a:rPr>
              <a:t>blood pressure is 90/55</a:t>
            </a:r>
            <a:r>
              <a:rPr lang="en-US" sz="3200" dirty="0"/>
              <a:t>. His body </a:t>
            </a:r>
            <a:r>
              <a:rPr lang="en-US" sz="3200" dirty="0">
                <a:solidFill>
                  <a:srgbClr val="FF0000"/>
                </a:solidFill>
              </a:rPr>
              <a:t>temperature is 110 degrees</a:t>
            </a:r>
            <a:r>
              <a:rPr lang="en-US" sz="3200" dirty="0"/>
              <a:t>. His breathing is less than </a:t>
            </a:r>
            <a:r>
              <a:rPr lang="en-US" sz="3200" dirty="0">
                <a:solidFill>
                  <a:srgbClr val="FF0000"/>
                </a:solidFill>
              </a:rPr>
              <a:t>10 breaths a minute. </a:t>
            </a:r>
            <a:endParaRPr lang="es-CO" sz="3200" dirty="0">
              <a:solidFill>
                <a:srgbClr val="FF0000"/>
              </a:solidFill>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257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2428" y="631065"/>
            <a:ext cx="10792496" cy="3362459"/>
          </a:xfrm>
          <a:prstGeom prst="rect">
            <a:avLst/>
          </a:prstGeom>
        </p:spPr>
        <p:txBody>
          <a:bodyPr wrap="square">
            <a:spAutoFit/>
          </a:bodyPr>
          <a:lstStyle/>
          <a:p>
            <a:pPr lvl="0">
              <a:lnSpc>
                <a:spcPts val="1500"/>
              </a:lnSpc>
              <a:spcAft>
                <a:spcPts val="0"/>
              </a:spcAft>
            </a:pPr>
            <a:endParaRPr lang="en-US"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500"/>
              </a:lnSpc>
              <a:spcAft>
                <a:spcPts val="0"/>
              </a:spcAft>
              <a:buFont typeface="+mj-lt"/>
              <a:buAutoNum type="alphaLcPeriod"/>
            </a:pPr>
            <a:endParaRPr lang="en-US"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500"/>
              </a:lnSpc>
              <a:spcAft>
                <a:spcPts val="0"/>
              </a:spcAft>
              <a:buFont typeface="+mj-lt"/>
              <a:buAutoNum type="alphaLcPeriod"/>
            </a:pPr>
            <a:endParaRPr lang="en-US"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500"/>
              </a:lnSpc>
              <a:spcAft>
                <a:spcPts val="0"/>
              </a:spcAft>
              <a:buFont typeface="+mj-lt"/>
              <a:buAutoNum type="alphaLcPeriod"/>
            </a:pPr>
            <a:endParaRPr lang="en-US"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500"/>
              </a:lnSpc>
              <a:spcAft>
                <a:spcPts val="0"/>
              </a:spcAft>
              <a:buFont typeface="+mj-lt"/>
              <a:buAutoNum type="alphaLcPeriod"/>
            </a:pPr>
            <a:endParaRPr lang="en-US"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500"/>
              </a:lnSpc>
              <a:spcAft>
                <a:spcPts val="0"/>
              </a:spcAft>
              <a:buFont typeface="+mj-lt"/>
              <a:buAutoNum type="alphaLcPeriod"/>
            </a:pPr>
            <a:endParaRPr lang="en-US"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500"/>
              </a:lnSpc>
              <a:spcAft>
                <a:spcPts val="0"/>
              </a:spcAft>
              <a:buFont typeface="+mj-lt"/>
              <a:buAutoNum type="alphaLcPeriod"/>
            </a:pPr>
            <a:endParaRPr lang="en-US"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500"/>
              </a:lnSpc>
              <a:spcAft>
                <a:spcPts val="0"/>
              </a:spcAft>
              <a:buFont typeface="+mj-lt"/>
              <a:buAutoNum type="alphaLcPeriod"/>
            </a:pPr>
            <a:endParaRPr lang="en-US"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500"/>
              </a:lnSpc>
              <a:spcAft>
                <a:spcPts val="0"/>
              </a:spcAft>
              <a:buFont typeface="+mj-lt"/>
              <a:buAutoNum type="alphaLcPeriod"/>
            </a:pPr>
            <a:endParaRPr lang="en-US"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500"/>
              </a:lnSpc>
              <a:spcAft>
                <a:spcPts val="0"/>
              </a:spcAft>
              <a:buFont typeface="+mj-lt"/>
              <a:buAutoNum type="alphaLcPeriod"/>
            </a:pPr>
            <a:endParaRPr lang="en-US"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ts val="1500"/>
              </a:lnSpc>
              <a:spcAft>
                <a:spcPts val="0"/>
              </a:spcAft>
            </a:pPr>
            <a:endParaRPr lang="en-US"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ts val="1500"/>
              </a:lnSpc>
              <a:spcAft>
                <a:spcPts val="0"/>
              </a:spcAft>
            </a:pPr>
            <a:endParaRPr lang="en-US"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ts val="1500"/>
              </a:lnSpc>
              <a:spcAft>
                <a:spcPts val="0"/>
              </a:spcAft>
            </a:pPr>
            <a:endParaRPr lang="en-US"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ts val="1500"/>
              </a:lnSpc>
              <a:spcAft>
                <a:spcPts val="0"/>
              </a:spcAft>
            </a:pPr>
            <a:endParaRPr lang="en-US"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ts val="1500"/>
              </a:lnSpc>
              <a:spcAft>
                <a:spcPts val="0"/>
              </a:spcAft>
            </a:pPr>
            <a:endParaRPr lang="en-US"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ts val="1500"/>
              </a:lnSpc>
              <a:spcAft>
                <a:spcPts val="0"/>
              </a:spcAft>
            </a:pPr>
            <a:endParaRPr lang="en-US"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lvl="0">
              <a:lnSpc>
                <a:spcPts val="1500"/>
              </a:lnSpc>
              <a:spcAft>
                <a:spcPts val="0"/>
              </a:spcAft>
            </a:pPr>
            <a:r>
              <a:rPr lang="en-US" dirty="0" smtClean="0">
                <a:solidFill>
                  <a:srgbClr val="333333"/>
                </a:solidFill>
                <a:latin typeface="Arial" panose="020B0604020202020204" pitchFamily="34" charset="0"/>
                <a:ea typeface="Calibri" panose="020F0502020204030204" pitchFamily="34" charset="0"/>
                <a:cs typeface="Times New Roman" panose="02020603050405020304" pitchFamily="18"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92428" y="631066"/>
            <a:ext cx="11062952" cy="5493812"/>
          </a:xfrm>
          <a:prstGeom prst="rect">
            <a:avLst/>
          </a:prstGeom>
        </p:spPr>
        <p:txBody>
          <a:bodyPr wrap="square">
            <a:spAutoFit/>
          </a:bodyPr>
          <a:lstStyle/>
          <a:p>
            <a:pPr lvl="0">
              <a:lnSpc>
                <a:spcPct val="150000"/>
              </a:lnSpc>
              <a:spcAft>
                <a:spcPts val="0"/>
              </a:spcAft>
            </a:pPr>
            <a:r>
              <a:rPr lang="en-US" dirty="0" err="1" smtClean="0">
                <a:solidFill>
                  <a:srgbClr val="FF0000"/>
                </a:solidFill>
                <a:latin typeface="Verdana" panose="020B0604030504040204" pitchFamily="34" charset="0"/>
                <a:ea typeface="Calibri" panose="020F0502020204030204" pitchFamily="34" charset="0"/>
                <a:cs typeface="Arial" panose="020B0604020202020204" pitchFamily="34" charset="0"/>
              </a:rPr>
              <a:t>a.The</a:t>
            </a:r>
            <a:r>
              <a:rPr lang="en-US" dirty="0" smtClean="0">
                <a:solidFill>
                  <a:srgbClr val="FF0000"/>
                </a:solidFill>
                <a:latin typeface="Verdana" panose="020B0604030504040204" pitchFamily="34" charset="0"/>
                <a:ea typeface="Calibri" panose="020F0502020204030204" pitchFamily="34" charset="0"/>
                <a:cs typeface="Arial" panose="020B0604020202020204" pitchFamily="34" charset="0"/>
              </a:rPr>
              <a:t> </a:t>
            </a:r>
            <a:r>
              <a:rPr lang="en-US" dirty="0">
                <a:solidFill>
                  <a:srgbClr val="FF0000"/>
                </a:solidFill>
                <a:latin typeface="Verdana" panose="020B0604030504040204" pitchFamily="34" charset="0"/>
                <a:ea typeface="Calibri" panose="020F0502020204030204" pitchFamily="34" charset="0"/>
                <a:cs typeface="Arial" panose="020B0604020202020204" pitchFamily="34" charset="0"/>
              </a:rPr>
              <a:t>systems affected are the digestive system, excretory system, circulatory system, lymphatic system, and respiratory system. </a:t>
            </a:r>
            <a:endParaRPr lang="en-US" dirty="0" smtClean="0">
              <a:solidFill>
                <a:srgbClr val="FF0000"/>
              </a:solidFill>
              <a:latin typeface="Verdana" panose="020B0604030504040204" pitchFamily="34" charset="0"/>
              <a:ea typeface="Calibri" panose="020F0502020204030204" pitchFamily="34" charset="0"/>
              <a:cs typeface="Arial" panose="020B0604020202020204" pitchFamily="34" charset="0"/>
            </a:endParaRPr>
          </a:p>
          <a:p>
            <a:pPr lvl="0">
              <a:lnSpc>
                <a:spcPct val="150000"/>
              </a:lnSpc>
              <a:spcAft>
                <a:spcPts val="0"/>
              </a:spcAft>
            </a:pPr>
            <a:r>
              <a:rPr lang="en-US" dirty="0" err="1" smtClean="0">
                <a:solidFill>
                  <a:srgbClr val="7030A0"/>
                </a:solidFill>
                <a:latin typeface="Verdana" panose="020B0604030504040204" pitchFamily="34" charset="0"/>
                <a:ea typeface="Calibri" panose="020F0502020204030204" pitchFamily="34" charset="0"/>
                <a:cs typeface="Arial" panose="020B0604020202020204" pitchFamily="34" charset="0"/>
              </a:rPr>
              <a:t>b.The</a:t>
            </a:r>
            <a:r>
              <a:rPr lang="en-US" dirty="0" smtClean="0">
                <a:solidFill>
                  <a:srgbClr val="7030A0"/>
                </a:solidFill>
                <a:latin typeface="Verdana" panose="020B0604030504040204" pitchFamily="34" charset="0"/>
                <a:ea typeface="Calibri" panose="020F0502020204030204" pitchFamily="34" charset="0"/>
                <a:cs typeface="Arial" panose="020B0604020202020204" pitchFamily="34" charset="0"/>
              </a:rPr>
              <a:t> </a:t>
            </a:r>
            <a:r>
              <a:rPr lang="en-US" dirty="0">
                <a:solidFill>
                  <a:srgbClr val="7030A0"/>
                </a:solidFill>
                <a:latin typeface="Verdana" panose="020B0604030504040204" pitchFamily="34" charset="0"/>
                <a:ea typeface="Calibri" panose="020F0502020204030204" pitchFamily="34" charset="0"/>
                <a:cs typeface="Arial" panose="020B0604020202020204" pitchFamily="34" charset="0"/>
              </a:rPr>
              <a:t>digestive system is in pain with pain possibly in the stomach. The excretory system is working faster getting all the toxins out of the body as quickly as possible with the vomiting and diarrhea. The circulatory system shows his blood pressure is low, so it is working slower and he has a headache that could be because of his blood pressure. His lymphatic system has started to attack the infection or bacteria because he has a very fever. His breathing is very slow and this affects his respiratory system by not getting enough oxygen to parts of his body. </a:t>
            </a:r>
            <a:endParaRPr lang="en-US" dirty="0" smtClean="0">
              <a:solidFill>
                <a:srgbClr val="7030A0"/>
              </a:solidFill>
              <a:latin typeface="Verdana" panose="020B0604030504040204" pitchFamily="34" charset="0"/>
              <a:ea typeface="Calibri" panose="020F0502020204030204" pitchFamily="34" charset="0"/>
              <a:cs typeface="Arial" panose="020B0604020202020204" pitchFamily="34" charset="0"/>
            </a:endParaRPr>
          </a:p>
          <a:p>
            <a:pPr lvl="0">
              <a:lnSpc>
                <a:spcPct val="150000"/>
              </a:lnSpc>
              <a:spcAft>
                <a:spcPts val="0"/>
              </a:spcAft>
            </a:pPr>
            <a:r>
              <a:rPr lang="en-US" dirty="0" err="1" smtClean="0">
                <a:solidFill>
                  <a:srgbClr val="333333"/>
                </a:solidFill>
                <a:latin typeface="Verdana" panose="020B0604030504040204" pitchFamily="34" charset="0"/>
                <a:ea typeface="Calibri" panose="020F0502020204030204" pitchFamily="34" charset="0"/>
                <a:cs typeface="Arial" panose="020B0604020202020204" pitchFamily="34" charset="0"/>
              </a:rPr>
              <a:t>c.The</a:t>
            </a:r>
            <a:r>
              <a:rPr lang="en-US" dirty="0" smtClean="0">
                <a:solidFill>
                  <a:srgbClr val="333333"/>
                </a:solidFill>
                <a:latin typeface="Verdana" panose="020B0604030504040204" pitchFamily="34" charset="0"/>
                <a:ea typeface="Calibri" panose="020F0502020204030204" pitchFamily="34" charset="0"/>
                <a:cs typeface="Arial" panose="020B0604020202020204" pitchFamily="34" charset="0"/>
              </a:rPr>
              <a:t> </a:t>
            </a:r>
            <a:r>
              <a:rPr lang="en-US" dirty="0">
                <a:solidFill>
                  <a:srgbClr val="333333"/>
                </a:solidFill>
                <a:latin typeface="Verdana" panose="020B0604030504040204" pitchFamily="34" charset="0"/>
                <a:ea typeface="Calibri" panose="020F0502020204030204" pitchFamily="34" charset="0"/>
                <a:cs typeface="Arial" panose="020B0604020202020204" pitchFamily="34" charset="0"/>
              </a:rPr>
              <a:t>intestines and esophagus are working harder to release all the toxins quickly. The lymph nodes will need to attack faster with the white blood cells. The heart is pumping slower and the pressure is low because he does not have enough nutrients to keep the system working properly.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5594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349" y="126784"/>
            <a:ext cx="7134896" cy="6595815"/>
          </a:xfrm>
          <a:prstGeom prst="rect">
            <a:avLst/>
          </a:prstGeom>
        </p:spPr>
      </p:pic>
    </p:spTree>
    <p:extLst>
      <p:ext uri="{BB962C8B-B14F-4D97-AF65-F5344CB8AC3E}">
        <p14:creationId xmlns:p14="http://schemas.microsoft.com/office/powerpoint/2010/main" val="1970467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5459" y="772732"/>
            <a:ext cx="10740980" cy="9439892"/>
          </a:xfrm>
          <a:prstGeom prst="rect">
            <a:avLst/>
          </a:prstGeom>
        </p:spPr>
        <p:txBody>
          <a:bodyPr wrap="square">
            <a:spAutoFit/>
          </a:bodyPr>
          <a:lstStyle/>
          <a:p>
            <a:pPr>
              <a:lnSpc>
                <a:spcPct val="107000"/>
              </a:lnSpc>
              <a:spcAft>
                <a:spcPts val="800"/>
              </a:spcAft>
            </a:pPr>
            <a:r>
              <a:rPr lang="en-US" sz="3200" dirty="0" err="1">
                <a:latin typeface="Calibri" panose="020F0502020204030204" pitchFamily="34" charset="0"/>
                <a:ea typeface="Calibri" panose="020F0502020204030204" pitchFamily="34" charset="0"/>
                <a:cs typeface="Times New Roman" panose="02020603050405020304" pitchFamily="18" charset="0"/>
              </a:rPr>
              <a:t>d.Make</a:t>
            </a:r>
            <a:r>
              <a:rPr lang="en-US" sz="3200" dirty="0">
                <a:latin typeface="Calibri" panose="020F0502020204030204" pitchFamily="34" charset="0"/>
                <a:ea typeface="Calibri" panose="020F0502020204030204" pitchFamily="34" charset="0"/>
                <a:cs typeface="Times New Roman" panose="02020603050405020304" pitchFamily="18" charset="0"/>
              </a:rPr>
              <a:t> a diagnosis. (CT1) </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err="1">
                <a:latin typeface="Calibri" panose="020F0502020204030204" pitchFamily="34" charset="0"/>
                <a:ea typeface="Calibri" panose="020F0502020204030204" pitchFamily="34" charset="0"/>
                <a:cs typeface="Times New Roman" panose="02020603050405020304" pitchFamily="18" charset="0"/>
              </a:rPr>
              <a:t>e.What</a:t>
            </a:r>
            <a:r>
              <a:rPr lang="en-US" sz="3200" dirty="0">
                <a:latin typeface="Calibri" panose="020F0502020204030204" pitchFamily="34" charset="0"/>
                <a:ea typeface="Calibri" panose="020F0502020204030204" pitchFamily="34" charset="0"/>
                <a:cs typeface="Times New Roman" panose="02020603050405020304" pitchFamily="18" charset="0"/>
              </a:rPr>
              <a:t> can the patient do to get better? </a:t>
            </a:r>
            <a:r>
              <a:rPr lang="en-US" sz="3200" dirty="0" smtClean="0">
                <a:latin typeface="Calibri" panose="020F0502020204030204" pitchFamily="34" charset="0"/>
                <a:ea typeface="Calibri" panose="020F0502020204030204" pitchFamily="34" charset="0"/>
                <a:cs typeface="Times New Roman" panose="02020603050405020304" pitchFamily="18" charset="0"/>
              </a:rPr>
              <a:t>(CT1)</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 </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f. Explain to the patient what is happening in their body by using an analogy. </a:t>
            </a:r>
            <a:r>
              <a:rPr lang="en-US" sz="3200" dirty="0" smtClean="0">
                <a:latin typeface="Calibri" panose="020F0502020204030204" pitchFamily="34" charset="0"/>
                <a:ea typeface="Calibri" panose="020F0502020204030204" pitchFamily="34" charset="0"/>
                <a:cs typeface="Times New Roman" panose="02020603050405020304" pitchFamily="18" charset="0"/>
              </a:rPr>
              <a:t>(Practice for CR1) </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g. Explain to the patient, if they are in serious danger or if </a:t>
            </a:r>
            <a:r>
              <a:rPr lang="en-US" sz="3200" dirty="0" smtClean="0">
                <a:latin typeface="Calibri" panose="020F0502020204030204" pitchFamily="34" charset="0"/>
                <a:ea typeface="Calibri" panose="020F0502020204030204" pitchFamily="34" charset="0"/>
                <a:cs typeface="Times New Roman" panose="02020603050405020304" pitchFamily="18" charset="0"/>
              </a:rPr>
              <a:t>it is </a:t>
            </a:r>
            <a:r>
              <a:rPr lang="en-US" sz="3200" dirty="0">
                <a:latin typeface="Calibri" panose="020F0502020204030204" pitchFamily="34" charset="0"/>
                <a:ea typeface="Calibri" panose="020F0502020204030204" pitchFamily="34" charset="0"/>
                <a:cs typeface="Times New Roman" panose="02020603050405020304" pitchFamily="18" charset="0"/>
              </a:rPr>
              <a:t>normal for their body to react in this way.  </a:t>
            </a:r>
            <a:r>
              <a:rPr lang="en-US" sz="3200" dirty="0" smtClean="0">
                <a:latin typeface="Calibri" panose="020F0502020204030204" pitchFamily="34" charset="0"/>
                <a:ea typeface="Calibri" panose="020F0502020204030204" pitchFamily="34" charset="0"/>
                <a:cs typeface="Times New Roman" panose="02020603050405020304" pitchFamily="18" charset="0"/>
              </a:rPr>
              <a:t> </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0137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095" y="643945"/>
            <a:ext cx="10882648" cy="9548768"/>
          </a:xfrm>
          <a:prstGeom prst="rect">
            <a:avLst/>
          </a:prstGeom>
        </p:spPr>
        <p:txBody>
          <a:bodyPr wrap="square">
            <a:spAutoFit/>
          </a:bodyPr>
          <a:lstStyle/>
          <a:p>
            <a:pPr>
              <a:lnSpc>
                <a:spcPts val="1500"/>
              </a:lnSpc>
              <a:spcAft>
                <a:spcPts val="0"/>
              </a:spcAft>
            </a:pPr>
            <a:endParaRPr lang="en-US" sz="2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r>
              <a:rPr lang="en-US" sz="3200" dirty="0"/>
              <a:t>A patient male 20 years old visiting from Spain, was admitted to the emergency department with </a:t>
            </a:r>
            <a:r>
              <a:rPr lang="en-US" sz="3200" dirty="0">
                <a:solidFill>
                  <a:srgbClr val="FF0000"/>
                </a:solidFill>
              </a:rPr>
              <a:t>weakness, nausea, vomiting </a:t>
            </a:r>
            <a:r>
              <a:rPr lang="en-US" sz="3200" dirty="0"/>
              <a:t>and </a:t>
            </a:r>
            <a:r>
              <a:rPr lang="en-US" sz="3200" dirty="0">
                <a:solidFill>
                  <a:srgbClr val="FF0000"/>
                </a:solidFill>
              </a:rPr>
              <a:t>diarrhea</a:t>
            </a:r>
            <a:r>
              <a:rPr lang="en-US" sz="3200" dirty="0"/>
              <a:t>. He reported that he was eating pizza at a dinner last night, in a restaurant in Santa Marta with his friends. </a:t>
            </a:r>
            <a:r>
              <a:rPr lang="en-US" sz="3200" dirty="0">
                <a:solidFill>
                  <a:srgbClr val="FF0000"/>
                </a:solidFill>
              </a:rPr>
              <a:t>He was very thirsty and had 5 fresh lemonades.</a:t>
            </a:r>
            <a:r>
              <a:rPr lang="en-US" sz="3200" dirty="0"/>
              <a:t> The symptoms appeared the morning after, with pain in the upper area of the abdomen. During the day, he had headache and kind of disorientation. In the afternoon, after approximately 30 hours, the symptoms got worse. None of his friends have symptoms. His blood pressure is 90/55. His body temperature is 110 degrees. His breathing is less than 10 breaths a minute. </a:t>
            </a:r>
            <a:endParaRPr lang="es-CO" sz="3200" dirty="0"/>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074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470</TotalTime>
  <Words>1095</Words>
  <Application>Microsoft Office PowerPoint</Application>
  <PresentationFormat>Panorámica</PresentationFormat>
  <Paragraphs>151</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Garamond</vt:lpstr>
      <vt:lpstr>Times New Roman</vt:lpstr>
      <vt:lpstr>Verdana</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Pizarro</dc:creator>
  <cp:lastModifiedBy>Luisa Pizarro</cp:lastModifiedBy>
  <cp:revision>11</cp:revision>
  <dcterms:created xsi:type="dcterms:W3CDTF">2014-02-10T15:08:47Z</dcterms:created>
  <dcterms:modified xsi:type="dcterms:W3CDTF">2015-01-19T01:57:37Z</dcterms:modified>
</cp:coreProperties>
</file>