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82" r:id="rId3"/>
    <p:sldId id="285" r:id="rId4"/>
    <p:sldId id="286" r:id="rId5"/>
    <p:sldId id="281" r:id="rId6"/>
    <p:sldId id="268" r:id="rId7"/>
    <p:sldId id="283" r:id="rId8"/>
    <p:sldId id="257" r:id="rId9"/>
    <p:sldId id="275" r:id="rId10"/>
    <p:sldId id="256" r:id="rId11"/>
    <p:sldId id="276" r:id="rId12"/>
    <p:sldId id="258" r:id="rId13"/>
    <p:sldId id="277" r:id="rId14"/>
    <p:sldId id="260" r:id="rId15"/>
    <p:sldId id="261" r:id="rId16"/>
    <p:sldId id="264" r:id="rId17"/>
    <p:sldId id="274" r:id="rId18"/>
    <p:sldId id="263" r:id="rId19"/>
    <p:sldId id="269" r:id="rId20"/>
    <p:sldId id="287" r:id="rId21"/>
    <p:sldId id="278" r:id="rId22"/>
    <p:sldId id="279" r:id="rId23"/>
    <p:sldId id="265" r:id="rId24"/>
    <p:sldId id="284" r:id="rId25"/>
    <p:sldId id="280" r:id="rId26"/>
    <p:sldId id="259"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autoAdjust="0"/>
  </p:normalViewPr>
  <p:slideViewPr>
    <p:cSldViewPr snapToGrid="0">
      <p:cViewPr varScale="1">
        <p:scale>
          <a:sx n="70" d="100"/>
          <a:sy n="70" d="100"/>
        </p:scale>
        <p:origin x="77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1B9F8-0634-432E-88D4-074F504F0D2E}" type="datetimeFigureOut">
              <a:rPr lang="es-CO" smtClean="0"/>
              <a:t>17/11/2014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3C38DF-980E-432E-94AC-CBF1DEF9FBED}" type="slidenum">
              <a:rPr lang="es-CO" smtClean="0"/>
              <a:t>‹Nº›</a:t>
            </a:fld>
            <a:endParaRPr lang="es-CO"/>
          </a:p>
        </p:txBody>
      </p:sp>
    </p:spTree>
    <p:extLst>
      <p:ext uri="{BB962C8B-B14F-4D97-AF65-F5344CB8AC3E}">
        <p14:creationId xmlns:p14="http://schemas.microsoft.com/office/powerpoint/2010/main" val="362977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B70F6-5865-4DFB-8146-0BE84969BD00}" type="datetimeFigureOut">
              <a:rPr lang="es-CO" smtClean="0"/>
              <a:t>17/11/2014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DB73-24CD-4D18-999E-0EF008C79C6E}" type="slidenum">
              <a:rPr lang="es-CO" smtClean="0"/>
              <a:t>‹Nº›</a:t>
            </a:fld>
            <a:endParaRPr lang="es-CO"/>
          </a:p>
        </p:txBody>
      </p:sp>
    </p:spTree>
    <p:extLst>
      <p:ext uri="{BB962C8B-B14F-4D97-AF65-F5344CB8AC3E}">
        <p14:creationId xmlns:p14="http://schemas.microsoft.com/office/powerpoint/2010/main" val="83693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a:t>
            </a:fld>
            <a:endParaRPr lang="es-CO"/>
          </a:p>
        </p:txBody>
      </p:sp>
    </p:spTree>
    <p:extLst>
      <p:ext uri="{BB962C8B-B14F-4D97-AF65-F5344CB8AC3E}">
        <p14:creationId xmlns:p14="http://schemas.microsoft.com/office/powerpoint/2010/main" val="99914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Square</a:t>
            </a:r>
            <a:r>
              <a:rPr lang="es-CO" dirty="0" smtClean="0"/>
              <a:t> 2</a:t>
            </a:r>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11</a:t>
            </a:fld>
            <a:endParaRPr lang="es-CO"/>
          </a:p>
        </p:txBody>
      </p:sp>
    </p:spTree>
    <p:extLst>
      <p:ext uri="{BB962C8B-B14F-4D97-AF65-F5344CB8AC3E}">
        <p14:creationId xmlns:p14="http://schemas.microsoft.com/office/powerpoint/2010/main" val="37809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12</a:t>
            </a:fld>
            <a:endParaRPr lang="es-CO"/>
          </a:p>
        </p:txBody>
      </p:sp>
    </p:spTree>
    <p:extLst>
      <p:ext uri="{BB962C8B-B14F-4D97-AF65-F5344CB8AC3E}">
        <p14:creationId xmlns:p14="http://schemas.microsoft.com/office/powerpoint/2010/main" val="167888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Square</a:t>
            </a:r>
            <a:r>
              <a:rPr lang="es-CO" dirty="0" smtClean="0"/>
              <a:t> 3</a:t>
            </a:r>
            <a:r>
              <a:rPr lang="es-CO" baseline="0" dirty="0" smtClean="0"/>
              <a:t> </a:t>
            </a:r>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13</a:t>
            </a:fld>
            <a:endParaRPr lang="es-CO"/>
          </a:p>
        </p:txBody>
      </p:sp>
    </p:spTree>
    <p:extLst>
      <p:ext uri="{BB962C8B-B14F-4D97-AF65-F5344CB8AC3E}">
        <p14:creationId xmlns:p14="http://schemas.microsoft.com/office/powerpoint/2010/main" val="5190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14</a:t>
            </a:fld>
            <a:endParaRPr lang="es-CO"/>
          </a:p>
        </p:txBody>
      </p:sp>
    </p:spTree>
    <p:extLst>
      <p:ext uri="{BB962C8B-B14F-4D97-AF65-F5344CB8AC3E}">
        <p14:creationId xmlns:p14="http://schemas.microsoft.com/office/powerpoint/2010/main" val="414651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15</a:t>
            </a:fld>
            <a:endParaRPr lang="es-CO"/>
          </a:p>
        </p:txBody>
      </p:sp>
    </p:spTree>
    <p:extLst>
      <p:ext uri="{BB962C8B-B14F-4D97-AF65-F5344CB8AC3E}">
        <p14:creationId xmlns:p14="http://schemas.microsoft.com/office/powerpoint/2010/main" val="1024131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16</a:t>
            </a:fld>
            <a:endParaRPr lang="es-CO"/>
          </a:p>
        </p:txBody>
      </p:sp>
    </p:spTree>
    <p:extLst>
      <p:ext uri="{BB962C8B-B14F-4D97-AF65-F5344CB8AC3E}">
        <p14:creationId xmlns:p14="http://schemas.microsoft.com/office/powerpoint/2010/main" val="273089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Square</a:t>
            </a:r>
            <a:r>
              <a:rPr lang="es-CO" dirty="0" smtClean="0"/>
              <a:t> 4 </a:t>
            </a:r>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17</a:t>
            </a:fld>
            <a:endParaRPr lang="es-CO"/>
          </a:p>
        </p:txBody>
      </p:sp>
    </p:spTree>
    <p:extLst>
      <p:ext uri="{BB962C8B-B14F-4D97-AF65-F5344CB8AC3E}">
        <p14:creationId xmlns:p14="http://schemas.microsoft.com/office/powerpoint/2010/main" val="93735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18</a:t>
            </a:fld>
            <a:endParaRPr lang="es-CO"/>
          </a:p>
        </p:txBody>
      </p:sp>
    </p:spTree>
    <p:extLst>
      <p:ext uri="{BB962C8B-B14F-4D97-AF65-F5344CB8AC3E}">
        <p14:creationId xmlns:p14="http://schemas.microsoft.com/office/powerpoint/2010/main" val="16522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19</a:t>
            </a:fld>
            <a:endParaRPr lang="es-CO"/>
          </a:p>
        </p:txBody>
      </p:sp>
    </p:spTree>
    <p:extLst>
      <p:ext uri="{BB962C8B-B14F-4D97-AF65-F5344CB8AC3E}">
        <p14:creationId xmlns:p14="http://schemas.microsoft.com/office/powerpoint/2010/main" val="319359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21</a:t>
            </a:fld>
            <a:endParaRPr lang="es-CO"/>
          </a:p>
        </p:txBody>
      </p:sp>
    </p:spTree>
    <p:extLst>
      <p:ext uri="{BB962C8B-B14F-4D97-AF65-F5344CB8AC3E}">
        <p14:creationId xmlns:p14="http://schemas.microsoft.com/office/powerpoint/2010/main" val="303378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a:t>
            </a:fld>
            <a:endParaRPr lang="es-CO"/>
          </a:p>
        </p:txBody>
      </p:sp>
    </p:spTree>
    <p:extLst>
      <p:ext uri="{BB962C8B-B14F-4D97-AF65-F5344CB8AC3E}">
        <p14:creationId xmlns:p14="http://schemas.microsoft.com/office/powerpoint/2010/main" val="4027768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22</a:t>
            </a:fld>
            <a:endParaRPr lang="es-CO"/>
          </a:p>
        </p:txBody>
      </p:sp>
    </p:spTree>
    <p:extLst>
      <p:ext uri="{BB962C8B-B14F-4D97-AF65-F5344CB8AC3E}">
        <p14:creationId xmlns:p14="http://schemas.microsoft.com/office/powerpoint/2010/main" val="34232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23</a:t>
            </a:fld>
            <a:endParaRPr lang="es-CO"/>
          </a:p>
        </p:txBody>
      </p:sp>
    </p:spTree>
    <p:extLst>
      <p:ext uri="{BB962C8B-B14F-4D97-AF65-F5344CB8AC3E}">
        <p14:creationId xmlns:p14="http://schemas.microsoft.com/office/powerpoint/2010/main" val="3169363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24</a:t>
            </a:fld>
            <a:endParaRPr lang="es-CO"/>
          </a:p>
        </p:txBody>
      </p:sp>
    </p:spTree>
    <p:extLst>
      <p:ext uri="{BB962C8B-B14F-4D97-AF65-F5344CB8AC3E}">
        <p14:creationId xmlns:p14="http://schemas.microsoft.com/office/powerpoint/2010/main" val="507687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25</a:t>
            </a:fld>
            <a:endParaRPr lang="es-CO"/>
          </a:p>
        </p:txBody>
      </p:sp>
    </p:spTree>
    <p:extLst>
      <p:ext uri="{BB962C8B-B14F-4D97-AF65-F5344CB8AC3E}">
        <p14:creationId xmlns:p14="http://schemas.microsoft.com/office/powerpoint/2010/main" val="1756545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26</a:t>
            </a:fld>
            <a:endParaRPr lang="es-CO"/>
          </a:p>
        </p:txBody>
      </p:sp>
    </p:spTree>
    <p:extLst>
      <p:ext uri="{BB962C8B-B14F-4D97-AF65-F5344CB8AC3E}">
        <p14:creationId xmlns:p14="http://schemas.microsoft.com/office/powerpoint/2010/main" val="396193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4</a:t>
            </a:fld>
            <a:endParaRPr lang="es-CO"/>
          </a:p>
        </p:txBody>
      </p:sp>
    </p:spTree>
    <p:extLst>
      <p:ext uri="{BB962C8B-B14F-4D97-AF65-F5344CB8AC3E}">
        <p14:creationId xmlns:p14="http://schemas.microsoft.com/office/powerpoint/2010/main" val="282300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5</a:t>
            </a:fld>
            <a:endParaRPr lang="es-CO"/>
          </a:p>
        </p:txBody>
      </p:sp>
    </p:spTree>
    <p:extLst>
      <p:ext uri="{BB962C8B-B14F-4D97-AF65-F5344CB8AC3E}">
        <p14:creationId xmlns:p14="http://schemas.microsoft.com/office/powerpoint/2010/main" val="129561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6</a:t>
            </a:fld>
            <a:endParaRPr lang="es-CO"/>
          </a:p>
        </p:txBody>
      </p:sp>
    </p:spTree>
    <p:extLst>
      <p:ext uri="{BB962C8B-B14F-4D97-AF65-F5344CB8AC3E}">
        <p14:creationId xmlns:p14="http://schemas.microsoft.com/office/powerpoint/2010/main" val="196643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7</a:t>
            </a:fld>
            <a:endParaRPr lang="es-CO"/>
          </a:p>
        </p:txBody>
      </p:sp>
    </p:spTree>
    <p:extLst>
      <p:ext uri="{BB962C8B-B14F-4D97-AF65-F5344CB8AC3E}">
        <p14:creationId xmlns:p14="http://schemas.microsoft.com/office/powerpoint/2010/main" val="333200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8</a:t>
            </a:fld>
            <a:endParaRPr lang="es-CO"/>
          </a:p>
        </p:txBody>
      </p:sp>
    </p:spTree>
    <p:extLst>
      <p:ext uri="{BB962C8B-B14F-4D97-AF65-F5344CB8AC3E}">
        <p14:creationId xmlns:p14="http://schemas.microsoft.com/office/powerpoint/2010/main" val="188241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smtClean="0"/>
              <a:t>Square</a:t>
            </a:r>
            <a:r>
              <a:rPr lang="es-CO" dirty="0" smtClean="0"/>
              <a:t> 1 </a:t>
            </a:r>
            <a:endParaRPr lang="es-CO" dirty="0"/>
          </a:p>
        </p:txBody>
      </p:sp>
      <p:sp>
        <p:nvSpPr>
          <p:cNvPr id="4" name="Marcador de número de diapositiva 3"/>
          <p:cNvSpPr>
            <a:spLocks noGrp="1"/>
          </p:cNvSpPr>
          <p:nvPr>
            <p:ph type="sldNum" sz="quarter" idx="10"/>
          </p:nvPr>
        </p:nvSpPr>
        <p:spPr/>
        <p:txBody>
          <a:bodyPr/>
          <a:lstStyle/>
          <a:p>
            <a:fld id="{EA88DB73-24CD-4D18-999E-0EF008C79C6E}" type="slidenum">
              <a:rPr lang="es-CO" smtClean="0"/>
              <a:t>9</a:t>
            </a:fld>
            <a:endParaRPr lang="es-CO"/>
          </a:p>
        </p:txBody>
      </p:sp>
    </p:spTree>
    <p:extLst>
      <p:ext uri="{BB962C8B-B14F-4D97-AF65-F5344CB8AC3E}">
        <p14:creationId xmlns:p14="http://schemas.microsoft.com/office/powerpoint/2010/main" val="373115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88DB73-24CD-4D18-999E-0EF008C79C6E}" type="slidenum">
              <a:rPr lang="es-CO" smtClean="0"/>
              <a:t>10</a:t>
            </a:fld>
            <a:endParaRPr lang="es-CO"/>
          </a:p>
        </p:txBody>
      </p:sp>
    </p:spTree>
    <p:extLst>
      <p:ext uri="{BB962C8B-B14F-4D97-AF65-F5344CB8AC3E}">
        <p14:creationId xmlns:p14="http://schemas.microsoft.com/office/powerpoint/2010/main" val="19750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EB38FE01-109D-4727-A352-6C0FB69B476E}" type="datetimeFigureOut">
              <a:rPr lang="es-CO" smtClean="0"/>
              <a:t>17/11/2014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79848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B38FE01-109D-4727-A352-6C0FB69B476E}" type="datetimeFigureOut">
              <a:rPr lang="es-CO" smtClean="0"/>
              <a:t>17/11/2014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325386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B38FE01-109D-4727-A352-6C0FB69B476E}" type="datetimeFigureOut">
              <a:rPr lang="es-CO" smtClean="0"/>
              <a:t>17/11/2014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342520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B38FE01-109D-4727-A352-6C0FB69B476E}" type="datetimeFigureOut">
              <a:rPr lang="es-CO" smtClean="0"/>
              <a:t>17/11/2014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131071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B38FE01-109D-4727-A352-6C0FB69B476E}" type="datetimeFigureOut">
              <a:rPr lang="es-CO" smtClean="0"/>
              <a:t>17/11/2014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177780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B38FE01-109D-4727-A352-6C0FB69B476E}" type="datetimeFigureOut">
              <a:rPr lang="es-CO" smtClean="0"/>
              <a:t>17/11/2014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392754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B38FE01-109D-4727-A352-6C0FB69B476E}" type="datetimeFigureOut">
              <a:rPr lang="es-CO" smtClean="0"/>
              <a:t>17/11/2014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153433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B38FE01-109D-4727-A352-6C0FB69B476E}" type="datetimeFigureOut">
              <a:rPr lang="es-CO" smtClean="0"/>
              <a:t>17/11/2014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22137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B38FE01-109D-4727-A352-6C0FB69B476E}" type="datetimeFigureOut">
              <a:rPr lang="es-CO" smtClean="0"/>
              <a:t>17/11/2014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401239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B38FE01-109D-4727-A352-6C0FB69B476E}" type="datetimeFigureOut">
              <a:rPr lang="es-CO" smtClean="0"/>
              <a:t>17/11/2014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204253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B38FE01-109D-4727-A352-6C0FB69B476E}" type="datetimeFigureOut">
              <a:rPr lang="es-CO" smtClean="0"/>
              <a:t>17/11/2014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CC3BC49-C53D-4E54-918B-890E7399D316}" type="slidenum">
              <a:rPr lang="es-CO" smtClean="0"/>
              <a:t>‹Nº›</a:t>
            </a:fld>
            <a:endParaRPr lang="es-CO"/>
          </a:p>
        </p:txBody>
      </p:sp>
    </p:spTree>
    <p:extLst>
      <p:ext uri="{BB962C8B-B14F-4D97-AF65-F5344CB8AC3E}">
        <p14:creationId xmlns:p14="http://schemas.microsoft.com/office/powerpoint/2010/main" val="11629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8FE01-109D-4727-A352-6C0FB69B476E}" type="datetimeFigureOut">
              <a:rPr lang="es-CO" smtClean="0"/>
              <a:t>17/11/2014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3BC49-C53D-4E54-918B-890E7399D316}" type="slidenum">
              <a:rPr lang="es-CO" smtClean="0"/>
              <a:t>‹Nº›</a:t>
            </a:fld>
            <a:endParaRPr lang="es-CO"/>
          </a:p>
        </p:txBody>
      </p:sp>
    </p:spTree>
    <p:extLst>
      <p:ext uri="{BB962C8B-B14F-4D97-AF65-F5344CB8AC3E}">
        <p14:creationId xmlns:p14="http://schemas.microsoft.com/office/powerpoint/2010/main" val="24617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womansday.com/health-fitness/conditions-diseases/living-with-heart-disease?link=emb&amp;dom=yah_life&amp;src=syn&amp;con=blog_wd&amp;mag=wdy"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Documento_de_Microsoft_Word1.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youtu.be/ZrAJM71OIA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package" Target="../embeddings/Documento_de_Microsoft_Word2.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9663"/>
            <a:ext cx="7134896" cy="6595815"/>
          </a:xfrm>
          <a:prstGeom prst="rect">
            <a:avLst/>
          </a:prstGeom>
        </p:spPr>
      </p:pic>
      <p:sp>
        <p:nvSpPr>
          <p:cNvPr id="3" name="CuadroTexto 2"/>
          <p:cNvSpPr txBox="1"/>
          <p:nvPr/>
        </p:nvSpPr>
        <p:spPr>
          <a:xfrm>
            <a:off x="8912180" y="656823"/>
            <a:ext cx="2859110" cy="6740307"/>
          </a:xfrm>
          <a:prstGeom prst="rect">
            <a:avLst/>
          </a:prstGeom>
          <a:noFill/>
        </p:spPr>
        <p:txBody>
          <a:bodyPr wrap="square" rtlCol="0">
            <a:spAutoFit/>
          </a:bodyPr>
          <a:lstStyle/>
          <a:p>
            <a:r>
              <a:rPr lang="es-CO" dirty="0" err="1" smtClean="0"/>
              <a:t>Atoms</a:t>
            </a:r>
            <a:r>
              <a:rPr lang="es-CO" dirty="0" smtClean="0"/>
              <a:t> </a:t>
            </a:r>
          </a:p>
          <a:p>
            <a:endParaRPr lang="es-CO" dirty="0"/>
          </a:p>
          <a:p>
            <a:endParaRPr lang="es-CO" dirty="0" smtClean="0"/>
          </a:p>
          <a:p>
            <a:r>
              <a:rPr lang="es-CO" dirty="0" err="1" smtClean="0"/>
              <a:t>Cells</a:t>
            </a:r>
            <a:endParaRPr lang="es-CO" dirty="0" smtClean="0"/>
          </a:p>
          <a:p>
            <a:endParaRPr lang="es-CO" dirty="0"/>
          </a:p>
          <a:p>
            <a:endParaRPr lang="es-CO" dirty="0" smtClean="0"/>
          </a:p>
          <a:p>
            <a:r>
              <a:rPr lang="es-CO" dirty="0" err="1" smtClean="0"/>
              <a:t>Tissues</a:t>
            </a:r>
            <a:endParaRPr lang="es-CO" dirty="0" smtClean="0"/>
          </a:p>
          <a:p>
            <a:endParaRPr lang="es-CO" dirty="0"/>
          </a:p>
          <a:p>
            <a:endParaRPr lang="es-CO" dirty="0" smtClean="0"/>
          </a:p>
          <a:p>
            <a:r>
              <a:rPr lang="es-CO" dirty="0" err="1" smtClean="0"/>
              <a:t>Organs</a:t>
            </a:r>
            <a:endParaRPr lang="es-CO" dirty="0" smtClean="0"/>
          </a:p>
          <a:p>
            <a:endParaRPr lang="es-CO" dirty="0"/>
          </a:p>
          <a:p>
            <a:endParaRPr lang="es-CO" dirty="0" smtClean="0"/>
          </a:p>
          <a:p>
            <a:r>
              <a:rPr lang="es-CO" dirty="0" err="1" smtClean="0"/>
              <a:t>Systems</a:t>
            </a:r>
            <a:endParaRPr lang="es-CO" dirty="0" smtClean="0"/>
          </a:p>
          <a:p>
            <a:endParaRPr lang="es-CO" dirty="0"/>
          </a:p>
          <a:p>
            <a:endParaRPr lang="es-CO" dirty="0"/>
          </a:p>
          <a:p>
            <a:endParaRPr lang="es-CO" dirty="0" smtClean="0"/>
          </a:p>
          <a:p>
            <a:r>
              <a:rPr lang="es-CO" dirty="0" smtClean="0"/>
              <a:t>HOMEOSTASIS </a:t>
            </a:r>
          </a:p>
          <a:p>
            <a:r>
              <a:rPr lang="es-CO" dirty="0" smtClean="0"/>
              <a:t>Balance!! </a:t>
            </a:r>
          </a:p>
          <a:p>
            <a:endParaRPr lang="es-CO" dirty="0"/>
          </a:p>
          <a:p>
            <a:r>
              <a:rPr lang="es-CO" dirty="0" err="1" smtClean="0"/>
              <a:t>Analogy</a:t>
            </a:r>
            <a:r>
              <a:rPr lang="es-CO" dirty="0" smtClean="0"/>
              <a:t>: </a:t>
            </a:r>
            <a:r>
              <a:rPr lang="es-CO" dirty="0" err="1" smtClean="0"/>
              <a:t>with</a:t>
            </a:r>
            <a:r>
              <a:rPr lang="es-CO" dirty="0" smtClean="0"/>
              <a:t> </a:t>
            </a:r>
            <a:r>
              <a:rPr lang="es-CO" dirty="0" err="1" smtClean="0"/>
              <a:t>books</a:t>
            </a:r>
            <a:r>
              <a:rPr lang="es-CO" dirty="0" smtClean="0"/>
              <a:t> in </a:t>
            </a:r>
            <a:r>
              <a:rPr lang="es-CO" dirty="0" err="1" smtClean="0"/>
              <a:t>Spanish</a:t>
            </a:r>
            <a:r>
              <a:rPr lang="es-CO" dirty="0" smtClean="0"/>
              <a:t> </a:t>
            </a:r>
            <a:r>
              <a:rPr lang="es-CO" dirty="0" err="1" smtClean="0"/>
              <a:t>class</a:t>
            </a:r>
            <a:r>
              <a:rPr lang="es-CO" dirty="0" smtClean="0"/>
              <a:t> </a:t>
            </a:r>
            <a:r>
              <a:rPr lang="es-CO" dirty="0" smtClean="0"/>
              <a:t>and in English </a:t>
            </a:r>
            <a:r>
              <a:rPr lang="es-CO" dirty="0" err="1" smtClean="0"/>
              <a:t>class</a:t>
            </a:r>
            <a:endParaRPr lang="es-CO" dirty="0" smtClean="0"/>
          </a:p>
          <a:p>
            <a:endParaRPr lang="es-CO" dirty="0" smtClean="0"/>
          </a:p>
          <a:p>
            <a:endParaRPr lang="es-CO" dirty="0"/>
          </a:p>
        </p:txBody>
      </p:sp>
      <p:sp>
        <p:nvSpPr>
          <p:cNvPr id="4" name="Flecha abajo 3"/>
          <p:cNvSpPr/>
          <p:nvPr/>
        </p:nvSpPr>
        <p:spPr>
          <a:xfrm>
            <a:off x="9144000" y="1120462"/>
            <a:ext cx="218941" cy="2833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5" name="Flecha abajo 4"/>
          <p:cNvSpPr/>
          <p:nvPr/>
        </p:nvSpPr>
        <p:spPr>
          <a:xfrm>
            <a:off x="9186930" y="3566143"/>
            <a:ext cx="218941" cy="2833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6" name="Flecha abajo 5"/>
          <p:cNvSpPr/>
          <p:nvPr/>
        </p:nvSpPr>
        <p:spPr>
          <a:xfrm>
            <a:off x="9242737" y="2791265"/>
            <a:ext cx="218941" cy="2833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7" name="Flecha abajo 6"/>
          <p:cNvSpPr/>
          <p:nvPr/>
        </p:nvSpPr>
        <p:spPr>
          <a:xfrm>
            <a:off x="9184783" y="1951148"/>
            <a:ext cx="218941" cy="2833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2342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284" y="0"/>
            <a:ext cx="2855431" cy="6858000"/>
          </a:xfrm>
          <a:prstGeom prst="rect">
            <a:avLst/>
          </a:prstGeom>
        </p:spPr>
      </p:pic>
    </p:spTree>
    <p:extLst>
      <p:ext uri="{BB962C8B-B14F-4D97-AF65-F5344CB8AC3E}">
        <p14:creationId xmlns:p14="http://schemas.microsoft.com/office/powerpoint/2010/main" val="1342367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178110"/>
            <a:ext cx="6096000" cy="6501780"/>
          </a:xfrm>
          <a:prstGeom prst="rect">
            <a:avLst/>
          </a:prstGeom>
        </p:spPr>
        <p:txBody>
          <a:bodyPr>
            <a:spAutoFit/>
          </a:bodyPr>
          <a:lstStyle/>
          <a:p>
            <a:pPr>
              <a:lnSpc>
                <a:spcPct val="107000"/>
              </a:lnSpc>
              <a:spcAft>
                <a:spcPts val="800"/>
              </a:spcAft>
            </a:pPr>
            <a:r>
              <a:rPr lang="es-CO" dirty="0" err="1" smtClean="0">
                <a:effectLst/>
                <a:latin typeface="Calibri" panose="020F0502020204030204" pitchFamily="34" charset="0"/>
                <a:ea typeface="Calibri" panose="020F0502020204030204" pitchFamily="34" charset="0"/>
                <a:cs typeface="Times New Roman" panose="02020603050405020304" pitchFamily="18" charset="0"/>
              </a:rPr>
              <a:t>The</a:t>
            </a:r>
            <a:r>
              <a:rPr lang="es-CO"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dirty="0" err="1" smtClean="0">
                <a:effectLst/>
                <a:latin typeface="Calibri" panose="020F0502020204030204" pitchFamily="34" charset="0"/>
                <a:ea typeface="Calibri" panose="020F0502020204030204" pitchFamily="34" charset="0"/>
                <a:cs typeface="Times New Roman" panose="02020603050405020304" pitchFamily="18" charset="0"/>
              </a:rPr>
              <a:t>Circulatory</a:t>
            </a:r>
            <a:r>
              <a:rPr lang="es-CO"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dirty="0" err="1" smtClean="0">
                <a:effectLst/>
                <a:latin typeface="Calibri" panose="020F0502020204030204" pitchFamily="34" charset="0"/>
                <a:ea typeface="Calibri" panose="020F0502020204030204" pitchFamily="34" charset="0"/>
                <a:cs typeface="Times New Roman" panose="02020603050405020304" pitchFamily="18" charset="0"/>
              </a:rPr>
              <a:t>System</a:t>
            </a:r>
            <a:r>
              <a:rPr lang="es-CO"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dirty="0" err="1" smtClean="0">
                <a:effectLst/>
                <a:latin typeface="Calibri" panose="020F0502020204030204" pitchFamily="34" charset="0"/>
                <a:ea typeface="Calibri" panose="020F0502020204030204" pitchFamily="34" charset="0"/>
                <a:cs typeface="Times New Roman" panose="02020603050405020304" pitchFamily="18" charset="0"/>
              </a:rPr>
              <a:t>Functions</a:t>
            </a:r>
            <a:r>
              <a:rPr lang="es-CO"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Transports blood, nutrients, oxygen and other gases and hormones throughout the body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Arteries (red): oxygenated blood away from the heart</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Aorta: Takes oxygenated blood directly from the heart to the organs and other parts</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Veins (blue): takes blood with a little bit of oxygen or deoxygenated to the heart</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Blood: has plasma (carries nutrients and waste), red blood cells (carries oxygen), white blood cells (helps immune system), and platelets (helps clotting)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Heart: muscle that pulls and pushes the blood to get oxygenated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CO" dirty="0"/>
          </a:p>
        </p:txBody>
      </p:sp>
    </p:spTree>
    <p:extLst>
      <p:ext uri="{BB962C8B-B14F-4D97-AF65-F5344CB8AC3E}">
        <p14:creationId xmlns:p14="http://schemas.microsoft.com/office/powerpoint/2010/main" val="3992371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959" y="0"/>
            <a:ext cx="5682082" cy="6858000"/>
          </a:xfrm>
          <a:prstGeom prst="rect">
            <a:avLst/>
          </a:prstGeom>
        </p:spPr>
      </p:pic>
    </p:spTree>
    <p:extLst>
      <p:ext uri="{BB962C8B-B14F-4D97-AF65-F5344CB8AC3E}">
        <p14:creationId xmlns:p14="http://schemas.microsoft.com/office/powerpoint/2010/main" val="2505350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9" y="256673"/>
            <a:ext cx="6914147" cy="6463308"/>
          </a:xfrm>
          <a:prstGeom prst="rect">
            <a:avLst/>
          </a:prstGeom>
        </p:spPr>
        <p:txBody>
          <a:bodyPr wrap="square">
            <a:spAutoFit/>
          </a:bodyPr>
          <a:lstStyle/>
          <a:p>
            <a:r>
              <a:rPr lang="en-US" dirty="0" smtClean="0"/>
              <a:t>The Circulatory System: Interactions</a:t>
            </a:r>
          </a:p>
          <a:p>
            <a:endParaRPr lang="en-US" dirty="0" smtClean="0"/>
          </a:p>
          <a:p>
            <a:r>
              <a:rPr lang="en-US" dirty="0" smtClean="0"/>
              <a:t>Digestive System: takes the nutrients and waters and delivers it to the blood through a process</a:t>
            </a:r>
          </a:p>
          <a:p>
            <a:endParaRPr lang="en-US" dirty="0" smtClean="0"/>
          </a:p>
          <a:p>
            <a:endParaRPr lang="en-US" dirty="0" smtClean="0"/>
          </a:p>
          <a:p>
            <a:r>
              <a:rPr lang="en-US" dirty="0" smtClean="0"/>
              <a:t>Endocrine System (hormones): Blood takes the hormones to parts of the body and watches Blood Pressure</a:t>
            </a:r>
          </a:p>
          <a:p>
            <a:endParaRPr lang="en-US" dirty="0" smtClean="0"/>
          </a:p>
          <a:p>
            <a:endParaRPr lang="en-US" dirty="0" smtClean="0"/>
          </a:p>
          <a:p>
            <a:r>
              <a:rPr lang="en-US" dirty="0" smtClean="0"/>
              <a:t>Respiratory: Transfers oxygen to the blood in the lungs </a:t>
            </a:r>
          </a:p>
          <a:p>
            <a:endParaRPr lang="en-US" dirty="0" smtClean="0"/>
          </a:p>
          <a:p>
            <a:endParaRPr lang="en-US" dirty="0" smtClean="0"/>
          </a:p>
          <a:p>
            <a:r>
              <a:rPr lang="en-US" dirty="0" smtClean="0"/>
              <a:t>Skeletal: Blood takes vitamins and minerals to the bones</a:t>
            </a:r>
          </a:p>
          <a:p>
            <a:endParaRPr lang="en-US" dirty="0" smtClean="0"/>
          </a:p>
          <a:p>
            <a:endParaRPr lang="en-US" dirty="0" smtClean="0"/>
          </a:p>
          <a:p>
            <a:r>
              <a:rPr lang="en-US" dirty="0" smtClean="0"/>
              <a:t>Integumentary (skin): holds the blood in and helps to transport white cells and platelets </a:t>
            </a:r>
          </a:p>
          <a:p>
            <a:endParaRPr lang="en-US" dirty="0" smtClean="0"/>
          </a:p>
          <a:p>
            <a:pPr marL="285750" indent="-285750">
              <a:buFont typeface="Arial" panose="020B0604020202020204" pitchFamily="34" charset="0"/>
              <a:buChar char="•"/>
            </a:pPr>
            <a:r>
              <a:rPr lang="en-US" dirty="0" smtClean="0"/>
              <a:t>__</a:t>
            </a:r>
          </a:p>
          <a:p>
            <a:endParaRPr lang="en-US" dirty="0" smtClean="0"/>
          </a:p>
          <a:p>
            <a:endParaRPr lang="en-US" dirty="0"/>
          </a:p>
          <a:p>
            <a:endParaRPr lang="en-US" dirty="0"/>
          </a:p>
        </p:txBody>
      </p:sp>
    </p:spTree>
    <p:extLst>
      <p:ext uri="{BB962C8B-B14F-4D97-AF65-F5344CB8AC3E}">
        <p14:creationId xmlns:p14="http://schemas.microsoft.com/office/powerpoint/2010/main" val="367853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648" y="188049"/>
            <a:ext cx="6096000" cy="4524315"/>
          </a:xfrm>
          <a:prstGeom prst="rect">
            <a:avLst/>
          </a:prstGeom>
        </p:spPr>
        <p:txBody>
          <a:bodyPr>
            <a:spAutoFit/>
          </a:bodyPr>
          <a:lstStyle/>
          <a:p>
            <a:r>
              <a:rPr lang="en-US" b="1" dirty="0" smtClean="0">
                <a:effectLst/>
              </a:rPr>
              <a:t>Long-Term Consequences of High Blood Pressure</a:t>
            </a:r>
          </a:p>
          <a:p>
            <a:r>
              <a:rPr lang="en-US" dirty="0" smtClean="0">
                <a:effectLst/>
              </a:rPr>
              <a:t>When someone has high blood pressure, the heart and arteries have a much heavier workload. The heart must pump harder and the arteries are under greater strain as they carry blood. If high blood pressure continues for a long time, the heart and arteries may no longer work as well as they should. Other organs that are receiving the blood, like the kidneys and brain, may also be affected.</a:t>
            </a:r>
          </a:p>
          <a:p>
            <a:r>
              <a:rPr lang="en-US" dirty="0" smtClean="0">
                <a:effectLst/>
              </a:rPr>
              <a:t>Having high blood pressure puts someone at a higher risk for stroke, heart attack, kidney failure, loss of vision, and atherosclerosis (hardening of the arteries).</a:t>
            </a:r>
          </a:p>
          <a:p>
            <a:r>
              <a:rPr lang="en-US" dirty="0" smtClean="0">
                <a:effectLst/>
              </a:rPr>
              <a:t>While high blood pressure doesn't always cause symptoms, it still affects the body and puts a person at risk for those long-term health problems. In rare cases, severe hypertension can cause headaches, visual changes, dizziness, nosebleeds, heart palpitations, and nausea.</a:t>
            </a:r>
            <a:endParaRPr lang="en-US" dirty="0">
              <a:effectLst/>
            </a:endParaRPr>
          </a:p>
        </p:txBody>
      </p:sp>
      <p:sp>
        <p:nvSpPr>
          <p:cNvPr id="3" name="Rectángulo 2"/>
          <p:cNvSpPr/>
          <p:nvPr/>
        </p:nvSpPr>
        <p:spPr>
          <a:xfrm>
            <a:off x="214648" y="4741342"/>
            <a:ext cx="6096000" cy="2031325"/>
          </a:xfrm>
          <a:prstGeom prst="rect">
            <a:avLst/>
          </a:prstGeom>
        </p:spPr>
        <p:txBody>
          <a:bodyPr>
            <a:spAutoFit/>
          </a:bodyPr>
          <a:lstStyle/>
          <a:p>
            <a:r>
              <a:rPr lang="en-US" b="1" dirty="0" smtClean="0">
                <a:effectLst/>
              </a:rPr>
              <a:t>Treating High Blood Pressure</a:t>
            </a:r>
          </a:p>
          <a:p>
            <a:r>
              <a:rPr lang="en-US" dirty="0" smtClean="0">
                <a:effectLst/>
              </a:rPr>
              <a:t>If an underlying illness is causing hypertension, treating that illness may be enough to get the blood pressure back to normal. If there's no underlying illness, the doctor may recommend weight loss, increased intake of fruits and vegetables, decreased salt intake, increased exercise, and even relaxation techniques.</a:t>
            </a:r>
            <a:endParaRPr lang="en-US" dirty="0">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61" y="4349772"/>
            <a:ext cx="4572000" cy="2047875"/>
          </a:xfrm>
          <a:prstGeom prst="rect">
            <a:avLst/>
          </a:prstGeom>
        </p:spPr>
      </p:pic>
      <p:sp>
        <p:nvSpPr>
          <p:cNvPr id="5" name="CuadroTexto 4"/>
          <p:cNvSpPr txBox="1"/>
          <p:nvPr/>
        </p:nvSpPr>
        <p:spPr>
          <a:xfrm>
            <a:off x="7134896" y="425003"/>
            <a:ext cx="4829577" cy="2154436"/>
          </a:xfrm>
          <a:prstGeom prst="rect">
            <a:avLst/>
          </a:prstGeom>
          <a:noFill/>
        </p:spPr>
        <p:txBody>
          <a:bodyPr wrap="square" rtlCol="0">
            <a:spAutoFit/>
          </a:bodyPr>
          <a:lstStyle/>
          <a:p>
            <a:r>
              <a:rPr lang="es-CO" sz="4000" u="sng" dirty="0" smtClean="0">
                <a:solidFill>
                  <a:srgbClr val="FF0000"/>
                </a:solidFill>
                <a:latin typeface="Arial Black" panose="020B0A04020102020204" pitchFamily="34" charset="0"/>
              </a:rPr>
              <a:t>HYPER</a:t>
            </a:r>
            <a:r>
              <a:rPr lang="es-CO" sz="4000" i="1" dirty="0" smtClean="0">
                <a:solidFill>
                  <a:srgbClr val="FF0000"/>
                </a:solidFill>
                <a:latin typeface="Arial Black" panose="020B0A04020102020204" pitchFamily="34" charset="0"/>
              </a:rPr>
              <a:t>TENSION</a:t>
            </a:r>
            <a:r>
              <a:rPr lang="es-CO" sz="4000" dirty="0" smtClean="0">
                <a:solidFill>
                  <a:srgbClr val="FF0000"/>
                </a:solidFill>
                <a:latin typeface="Arial Black" panose="020B0A04020102020204" pitchFamily="34" charset="0"/>
              </a:rPr>
              <a:t> </a:t>
            </a:r>
          </a:p>
          <a:p>
            <a:r>
              <a:rPr lang="es-CO" sz="4000" dirty="0" smtClean="0">
                <a:solidFill>
                  <a:srgbClr val="FF0000"/>
                </a:solidFill>
                <a:latin typeface="Arial Black" panose="020B0A04020102020204" pitchFamily="34" charset="0"/>
              </a:rPr>
              <a:t>(</a:t>
            </a:r>
            <a:r>
              <a:rPr lang="es-CO" sz="4000" dirty="0" err="1" smtClean="0">
                <a:solidFill>
                  <a:srgbClr val="FF0000"/>
                </a:solidFill>
                <a:latin typeface="Arial Black" panose="020B0A04020102020204" pitchFamily="34" charset="0"/>
              </a:rPr>
              <a:t>high</a:t>
            </a:r>
            <a:r>
              <a:rPr lang="es-CO" sz="4000" dirty="0" smtClean="0">
                <a:solidFill>
                  <a:srgbClr val="FF0000"/>
                </a:solidFill>
                <a:latin typeface="Arial Black" panose="020B0A04020102020204" pitchFamily="34" charset="0"/>
              </a:rPr>
              <a:t>) </a:t>
            </a:r>
          </a:p>
          <a:p>
            <a:endParaRPr lang="es-CO" dirty="0"/>
          </a:p>
          <a:p>
            <a:endParaRPr lang="es-CO" dirty="0" smtClean="0"/>
          </a:p>
          <a:p>
            <a:endParaRPr lang="es-CO" dirty="0"/>
          </a:p>
        </p:txBody>
      </p:sp>
    </p:spTree>
    <p:extLst>
      <p:ext uri="{BB962C8B-B14F-4D97-AF65-F5344CB8AC3E}">
        <p14:creationId xmlns:p14="http://schemas.microsoft.com/office/powerpoint/2010/main" val="3034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20496" y="2725187"/>
            <a:ext cx="6096000" cy="3416320"/>
          </a:xfrm>
          <a:prstGeom prst="rect">
            <a:avLst/>
          </a:prstGeom>
        </p:spPr>
        <p:txBody>
          <a:bodyPr>
            <a:spAutoFit/>
          </a:bodyPr>
          <a:lstStyle/>
          <a:p>
            <a:r>
              <a:rPr lang="en-US" b="1" dirty="0" smtClean="0">
                <a:effectLst/>
              </a:rPr>
              <a:t>Treatments </a:t>
            </a:r>
          </a:p>
          <a:p>
            <a:pPr>
              <a:buFont typeface="Arial" panose="020B0604020202020204" pitchFamily="34" charset="0"/>
              <a:buChar char="•"/>
            </a:pPr>
            <a:r>
              <a:rPr lang="en-US" b="1" dirty="0" smtClean="0">
                <a:effectLst/>
              </a:rPr>
              <a:t> Salt and fluids</a:t>
            </a:r>
            <a:r>
              <a:rPr lang="en-US" dirty="0" smtClean="0">
                <a:effectLst/>
              </a:rPr>
              <a:t/>
            </a:r>
            <a:br>
              <a:rPr lang="en-US" dirty="0" smtClean="0">
                <a:effectLst/>
              </a:rPr>
            </a:br>
            <a:r>
              <a:rPr lang="en-US" dirty="0" smtClean="0">
                <a:effectLst/>
              </a:rPr>
              <a:t>Increasing salt intake may improve the symptoms of hypotension, especially for those with postural hypotension. This can be done either by taking salt tablets or adding more salt to food. It is important to make sure your fluid intake is adequate - ask your doctor how much fluid (water) you should ideally consume each day. Fluids increase blood volume and prevent dehydration - both have an impact on blood pressure levels. </a:t>
            </a:r>
          </a:p>
          <a:p>
            <a:pPr>
              <a:buFont typeface="Arial" panose="020B0604020202020204" pitchFamily="34" charset="0"/>
              <a:buChar char="•"/>
            </a:pPr>
            <a:r>
              <a:rPr lang="en-US" b="1" dirty="0" smtClean="0">
                <a:effectLst/>
              </a:rPr>
              <a:t> Compression stockings</a:t>
            </a:r>
            <a:r>
              <a:rPr lang="en-US" dirty="0" smtClean="0">
                <a:effectLst/>
              </a:rPr>
              <a:t/>
            </a:r>
            <a:br>
              <a:rPr lang="en-US" dirty="0" smtClean="0">
                <a:effectLst/>
              </a:rPr>
            </a:br>
            <a:r>
              <a:rPr lang="en-US" dirty="0" smtClean="0">
                <a:effectLst/>
              </a:rPr>
              <a:t>These help stimulate circulation. </a:t>
            </a:r>
            <a:endParaRPr lang="en-US" dirty="0">
              <a:effectLst/>
            </a:endParaRPr>
          </a:p>
        </p:txBody>
      </p:sp>
      <p:sp>
        <p:nvSpPr>
          <p:cNvPr id="3" name="Rectángulo 2"/>
          <p:cNvSpPr/>
          <p:nvPr/>
        </p:nvSpPr>
        <p:spPr>
          <a:xfrm>
            <a:off x="137375" y="2465893"/>
            <a:ext cx="6096000" cy="3416320"/>
          </a:xfrm>
          <a:prstGeom prst="rect">
            <a:avLst/>
          </a:prstGeom>
        </p:spPr>
        <p:txBody>
          <a:bodyPr>
            <a:spAutoFit/>
          </a:bodyPr>
          <a:lstStyle/>
          <a:p>
            <a:r>
              <a:rPr lang="en-US" b="1" dirty="0" smtClean="0">
                <a:effectLst/>
              </a:rPr>
              <a:t>What is low blood pressure (hypotension)? </a:t>
            </a:r>
          </a:p>
          <a:p>
            <a:r>
              <a:rPr lang="en-US" dirty="0" smtClean="0">
                <a:effectLst/>
              </a:rPr>
              <a:t>Anybody with a reading if 90/60 mmHg or lower is regarded as having hypotension (low blood pressure). People with low blood pressure have some protection from factors which raise blood pressure to undesirable levels. However, low blood pressure may be a sign of an underlying problem, and can cause unpleasant symptoms.</a:t>
            </a:r>
          </a:p>
          <a:p>
            <a:r>
              <a:rPr lang="en-US" dirty="0" smtClean="0">
                <a:effectLst/>
              </a:rPr>
              <a:t/>
            </a:r>
            <a:br>
              <a:rPr lang="en-US" dirty="0" smtClean="0">
                <a:effectLst/>
              </a:rPr>
            </a:br>
            <a:r>
              <a:rPr lang="en-US" dirty="0" smtClean="0">
                <a:effectLst/>
              </a:rPr>
              <a:t>If blood pressure is so low that the supply of blood to the brain and other vital organs is insufficient the patient will need medical attention. Severe hypotension is caused by an underlying illness or condition</a:t>
            </a:r>
            <a:endParaRPr lang="es-CO" dirty="0"/>
          </a:p>
        </p:txBody>
      </p:sp>
      <p:sp>
        <p:nvSpPr>
          <p:cNvPr id="4" name="Rectángulo 3"/>
          <p:cNvSpPr/>
          <p:nvPr/>
        </p:nvSpPr>
        <p:spPr>
          <a:xfrm>
            <a:off x="137375" y="265734"/>
            <a:ext cx="6096000" cy="1754326"/>
          </a:xfrm>
          <a:prstGeom prst="rect">
            <a:avLst/>
          </a:prstGeom>
        </p:spPr>
        <p:txBody>
          <a:bodyPr>
            <a:spAutoFit/>
          </a:bodyPr>
          <a:lstStyle/>
          <a:p>
            <a:r>
              <a:rPr lang="en-US" b="1" dirty="0" smtClean="0">
                <a:effectLst/>
              </a:rPr>
              <a:t>Low blood pressure</a:t>
            </a:r>
            <a:r>
              <a:rPr lang="en-US" dirty="0" smtClean="0">
                <a:effectLst/>
              </a:rPr>
              <a:t> is also known as </a:t>
            </a:r>
            <a:r>
              <a:rPr lang="en-US" b="1" dirty="0" smtClean="0">
                <a:effectLst/>
              </a:rPr>
              <a:t>hypotension</a:t>
            </a:r>
            <a:r>
              <a:rPr lang="en-US" dirty="0" smtClean="0">
                <a:effectLst/>
              </a:rPr>
              <a:t>. If symptoms are mild hypotension usually requires no treatment. However, it can cause serious heart disorders, fainting and also lead to neurological and endocrine disorders. If hypotension is severe key organs can become deprived of oxygen and nutrients and the body can go into shock, a life-threatening condition.</a:t>
            </a:r>
            <a:endParaRPr lang="es-CO" dirty="0"/>
          </a:p>
        </p:txBody>
      </p:sp>
      <p:sp>
        <p:nvSpPr>
          <p:cNvPr id="5" name="CuadroTexto 4"/>
          <p:cNvSpPr txBox="1"/>
          <p:nvPr/>
        </p:nvSpPr>
        <p:spPr>
          <a:xfrm>
            <a:off x="6967470" y="265734"/>
            <a:ext cx="4803820" cy="1446550"/>
          </a:xfrm>
          <a:prstGeom prst="rect">
            <a:avLst/>
          </a:prstGeom>
          <a:noFill/>
        </p:spPr>
        <p:txBody>
          <a:bodyPr wrap="square" rtlCol="0">
            <a:spAutoFit/>
          </a:bodyPr>
          <a:lstStyle/>
          <a:p>
            <a:r>
              <a:rPr lang="es-CO" sz="4400" u="sng" dirty="0" smtClean="0">
                <a:solidFill>
                  <a:srgbClr val="002060"/>
                </a:solidFill>
                <a:latin typeface="Arial Black" panose="020B0A04020102020204" pitchFamily="34" charset="0"/>
              </a:rPr>
              <a:t>HYPO</a:t>
            </a:r>
            <a:r>
              <a:rPr lang="es-CO" sz="4400" i="1" dirty="0" smtClean="0">
                <a:solidFill>
                  <a:srgbClr val="002060"/>
                </a:solidFill>
                <a:latin typeface="Arial Black" panose="020B0A04020102020204" pitchFamily="34" charset="0"/>
              </a:rPr>
              <a:t>TENSION</a:t>
            </a:r>
            <a:r>
              <a:rPr lang="es-CO" sz="4400" dirty="0" smtClean="0">
                <a:solidFill>
                  <a:srgbClr val="002060"/>
                </a:solidFill>
                <a:latin typeface="Arial Black" panose="020B0A04020102020204" pitchFamily="34" charset="0"/>
              </a:rPr>
              <a:t>  (</a:t>
            </a:r>
            <a:r>
              <a:rPr lang="es-CO" sz="4400" dirty="0" err="1" smtClean="0">
                <a:solidFill>
                  <a:srgbClr val="002060"/>
                </a:solidFill>
                <a:latin typeface="Arial Black" panose="020B0A04020102020204" pitchFamily="34" charset="0"/>
              </a:rPr>
              <a:t>Low</a:t>
            </a:r>
            <a:r>
              <a:rPr lang="es-CO" sz="4400" dirty="0" smtClean="0">
                <a:solidFill>
                  <a:srgbClr val="002060"/>
                </a:solidFill>
                <a:latin typeface="Arial Black" panose="020B0A04020102020204" pitchFamily="34" charset="0"/>
              </a:rPr>
              <a:t>)  </a:t>
            </a:r>
            <a:endParaRPr lang="es-CO" sz="4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84974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793" y="3565113"/>
            <a:ext cx="6569712" cy="3219159"/>
          </a:xfrm>
          <a:prstGeom prst="rect">
            <a:avLst/>
          </a:prstGeom>
        </p:spPr>
      </p:pic>
      <p:pic>
        <p:nvPicPr>
          <p:cNvPr id="2050" name="Picture 2" descr="blocked blood vessels causes heart dis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55" y="4303894"/>
            <a:ext cx="4572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2055" y="29304"/>
            <a:ext cx="6872943" cy="3908762"/>
          </a:xfrm>
          <a:prstGeom prst="rect">
            <a:avLst/>
          </a:prstGeom>
        </p:spPr>
        <p:txBody>
          <a:bodyPr wrap="square">
            <a:spAutoFit/>
          </a:bodyPr>
          <a:lstStyle/>
          <a:p>
            <a:pPr lvl="0" eaLnBrk="0" fontAlgn="base" hangingPunct="0">
              <a:spcBef>
                <a:spcPct val="0"/>
              </a:spcBef>
              <a:spcAft>
                <a:spcPct val="0"/>
              </a:spcAft>
            </a:pPr>
            <a:r>
              <a:rPr kumimoji="0" lang="es-CO" sz="3200" b="1" i="0" u="none" strike="noStrike" cap="none" normalizeH="0" baseline="0" dirty="0" err="1" smtClean="0">
                <a:ln>
                  <a:noFill/>
                </a:ln>
                <a:solidFill>
                  <a:srgbClr val="CC3333"/>
                </a:solidFill>
                <a:effectLst/>
                <a:latin typeface="Verdana" panose="020B0604030504040204" pitchFamily="34" charset="0"/>
              </a:rPr>
              <a:t>Atherosclerosis</a:t>
            </a:r>
            <a:r>
              <a:rPr kumimoji="0" lang="es-CO" b="0" i="0" u="none" strike="noStrike" cap="none" normalizeH="0" baseline="0" dirty="0" smtClean="0">
                <a:ln>
                  <a:noFill/>
                </a:ln>
                <a:solidFill>
                  <a:srgbClr val="333333"/>
                </a:solidFill>
                <a:effectLst/>
                <a:latin typeface="Verdana" panose="020B0604030504040204" pitchFamily="34" charset="0"/>
              </a:rPr>
              <a:t/>
            </a:r>
            <a:br>
              <a:rPr kumimoji="0" lang="es-CO" b="0" i="0" u="none" strike="noStrike" cap="none" normalizeH="0" baseline="0" dirty="0" smtClean="0">
                <a:ln>
                  <a:noFill/>
                </a:ln>
                <a:solidFill>
                  <a:srgbClr val="333333"/>
                </a:solidFill>
                <a:effectLst/>
                <a:latin typeface="Verdana" panose="020B0604030504040204" pitchFamily="34" charset="0"/>
              </a:rPr>
            </a:br>
            <a:r>
              <a:rPr kumimoji="0" lang="es-CO" b="0" i="0" u="none" strike="noStrike" cap="none" normalizeH="0" baseline="0" dirty="0" smtClean="0">
                <a:ln>
                  <a:noFill/>
                </a:ln>
                <a:solidFill>
                  <a:srgbClr val="333333"/>
                </a:solidFill>
                <a:effectLst/>
                <a:latin typeface="Verdana" panose="020B0604030504040204" pitchFamily="34" charset="0"/>
              </a:rPr>
              <a:t/>
            </a:r>
            <a:br>
              <a:rPr kumimoji="0" lang="es-CO" b="0" i="0" u="none" strike="noStrike" cap="none" normalizeH="0" baseline="0" dirty="0" smtClean="0">
                <a:ln>
                  <a:noFill/>
                </a:ln>
                <a:solidFill>
                  <a:srgbClr val="333333"/>
                </a:solidFill>
                <a:effectLst/>
                <a:latin typeface="Verdana" panose="020B0604030504040204" pitchFamily="34" charset="0"/>
              </a:rPr>
            </a:br>
            <a:r>
              <a:rPr kumimoji="0" lang="es-CO" b="0" i="0" u="none" strike="noStrike" cap="none" normalizeH="0" baseline="0" dirty="0" err="1" smtClean="0">
                <a:ln>
                  <a:noFill/>
                </a:ln>
                <a:effectLst/>
                <a:latin typeface="Verdana" panose="020B0604030504040204" pitchFamily="34" charset="0"/>
              </a:rPr>
              <a:t>Atherosclerosis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occurs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when</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arteries</a:t>
            </a:r>
            <a:r>
              <a:rPr kumimoji="0" lang="es-CO" b="0" i="0"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vessels</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carrying</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oxygen-rich</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blood</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to</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the</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brain</a:t>
            </a:r>
            <a:r>
              <a:rPr kumimoji="0" lang="es-CO" b="0" i="1" u="none" strike="noStrike" cap="none" normalizeH="0" baseline="0" dirty="0" smtClean="0">
                <a:ln>
                  <a:noFill/>
                </a:ln>
                <a:effectLst/>
                <a:latin typeface="Verdana" panose="020B0604030504040204" pitchFamily="34" charset="0"/>
              </a:rPr>
              <a:t> and </a:t>
            </a:r>
            <a:r>
              <a:rPr kumimoji="0" lang="es-CO" b="0" i="1" u="none" strike="noStrike" cap="none" normalizeH="0" baseline="0" dirty="0" err="1" smtClean="0">
                <a:ln>
                  <a:noFill/>
                </a:ln>
                <a:effectLst/>
                <a:latin typeface="Verdana" panose="020B0604030504040204" pitchFamily="34" charset="0"/>
              </a:rPr>
              <a:t>other</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body</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parts</a:t>
            </a:r>
            <a:r>
              <a:rPr kumimoji="0" lang="es-CO" b="0" i="1" u="none" strike="noStrike" cap="none" normalizeH="0" baseline="0" dirty="0" smtClean="0">
                <a:ln>
                  <a:noFill/>
                </a:ln>
                <a:effectLst/>
                <a:latin typeface="Verdana" panose="020B0604030504040204" pitchFamily="34" charset="0"/>
              </a:rPr>
              <a:t>)</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become</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clogged</a:t>
            </a:r>
            <a:r>
              <a:rPr kumimoji="0" lang="es-CO" b="0" i="0" u="none" strike="noStrike" cap="none" normalizeH="0" baseline="0" dirty="0" smtClean="0">
                <a:ln>
                  <a:noFill/>
                </a:ln>
                <a:effectLst/>
                <a:latin typeface="Verdana" panose="020B0604030504040204" pitchFamily="34" charset="0"/>
              </a:rPr>
              <a:t> up </a:t>
            </a:r>
            <a:r>
              <a:rPr kumimoji="0" lang="es-CO" b="0" i="0" u="none" strike="noStrike" cap="none" normalizeH="0" baseline="0" dirty="0" err="1" smtClean="0">
                <a:ln>
                  <a:noFill/>
                </a:ln>
                <a:effectLst/>
                <a:latin typeface="Verdana" panose="020B0604030504040204" pitchFamily="34" charset="0"/>
              </a:rPr>
              <a:t>by</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fatty</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substances</a:t>
            </a:r>
            <a:r>
              <a:rPr kumimoji="0" lang="es-CO" b="0" i="0"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also</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called</a:t>
            </a:r>
            <a:r>
              <a:rPr kumimoji="0" lang="es-CO" b="0" i="1" u="none" strike="noStrike" cap="none" normalizeH="0" baseline="0" dirty="0" smtClean="0">
                <a:ln>
                  <a:noFill/>
                </a:ln>
                <a:effectLst/>
                <a:latin typeface="Verdana" panose="020B0604030504040204" pitchFamily="34" charset="0"/>
              </a:rPr>
              <a:t> plaques </a:t>
            </a:r>
            <a:r>
              <a:rPr kumimoji="0" lang="es-CO" b="0" i="1" u="none" strike="noStrike" cap="none" normalizeH="0" baseline="0" dirty="0" err="1" smtClean="0">
                <a:ln>
                  <a:noFill/>
                </a:ln>
                <a:effectLst/>
                <a:latin typeface="Verdana" panose="020B0604030504040204" pitchFamily="34" charset="0"/>
              </a:rPr>
              <a:t>or</a:t>
            </a:r>
            <a:r>
              <a:rPr kumimoji="0" lang="es-CO" b="0" i="1" u="none" strike="noStrike" cap="none" normalizeH="0" baseline="0" dirty="0" smtClean="0">
                <a:ln>
                  <a:noFill/>
                </a:ln>
                <a:effectLst/>
                <a:latin typeface="Verdana" panose="020B0604030504040204" pitchFamily="34" charset="0"/>
              </a:rPr>
              <a:t> </a:t>
            </a:r>
            <a:r>
              <a:rPr kumimoji="0" lang="es-CO" b="0" i="1" u="none" strike="noStrike" cap="none" normalizeH="0" baseline="0" dirty="0" err="1" smtClean="0">
                <a:ln>
                  <a:noFill/>
                </a:ln>
                <a:effectLst/>
                <a:latin typeface="Verdana" panose="020B0604030504040204" pitchFamily="34" charset="0"/>
              </a:rPr>
              <a:t>atheromas</a:t>
            </a:r>
            <a:r>
              <a:rPr kumimoji="0" lang="es-CO" b="0" i="1" u="none" strike="noStrike" cap="none" normalizeH="0" baseline="0" dirty="0" smtClean="0">
                <a:ln>
                  <a:noFill/>
                </a:ln>
                <a:effectLst/>
                <a:latin typeface="Verdana" panose="020B0604030504040204" pitchFamily="34" charset="0"/>
              </a:rPr>
              <a:t>),</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such</a:t>
            </a:r>
            <a:r>
              <a:rPr kumimoji="0" lang="es-CO" b="0" i="0" u="none" strike="noStrike" cap="none" normalizeH="0" baseline="0" dirty="0" smtClean="0">
                <a:ln>
                  <a:noFill/>
                </a:ln>
                <a:effectLst/>
                <a:latin typeface="Verdana" panose="020B0604030504040204" pitchFamily="34" charset="0"/>
              </a:rPr>
              <a:t> as </a:t>
            </a:r>
            <a:r>
              <a:rPr kumimoji="0" lang="es-CO" b="0" i="0" u="none" strike="noStrike" cap="none" normalizeH="0" baseline="0" dirty="0" err="1" smtClean="0">
                <a:ln>
                  <a:noFill/>
                </a:ln>
                <a:effectLst/>
                <a:latin typeface="Verdana" panose="020B0604030504040204" pitchFamily="34" charset="0"/>
              </a:rPr>
              <a:t>cholesterol</a:t>
            </a:r>
            <a:r>
              <a:rPr kumimoji="0" lang="es-CO" b="0" i="0" u="none" strike="noStrike" cap="none" normalizeH="0" baseline="0" dirty="0" smtClean="0">
                <a:ln>
                  <a:noFill/>
                </a:ln>
                <a:effectLst/>
                <a:latin typeface="Verdana" panose="020B0604030504040204" pitchFamily="34" charset="0"/>
              </a:rPr>
              <a:t>. Plaques </a:t>
            </a:r>
            <a:r>
              <a:rPr kumimoji="0" lang="es-CO" b="0" i="0" u="none" strike="noStrike" cap="none" normalizeH="0" baseline="0" dirty="0" err="1" smtClean="0">
                <a:ln>
                  <a:noFill/>
                </a:ln>
                <a:effectLst/>
                <a:latin typeface="Verdana" panose="020B0604030504040204" pitchFamily="34" charset="0"/>
              </a:rPr>
              <a:t>or</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atheromas</a:t>
            </a:r>
            <a:r>
              <a:rPr kumimoji="0" lang="es-CO" b="0" i="0" u="none" strike="noStrike" cap="none" normalizeH="0" baseline="0" dirty="0" smtClean="0">
                <a:ln>
                  <a:noFill/>
                </a:ln>
                <a:effectLst/>
                <a:latin typeface="Verdana" panose="020B0604030504040204" pitchFamily="34" charset="0"/>
              </a:rPr>
              <a:t> cause </a:t>
            </a:r>
            <a:r>
              <a:rPr kumimoji="0" lang="es-CO" b="0" i="0" u="none" strike="noStrike" cap="none" normalizeH="0" baseline="0" dirty="0" err="1" smtClean="0">
                <a:ln>
                  <a:noFill/>
                </a:ln>
                <a:effectLst/>
                <a:latin typeface="Verdana" panose="020B0604030504040204" pitchFamily="34" charset="0"/>
              </a:rPr>
              <a:t>arteries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to</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harden</a:t>
            </a:r>
            <a:r>
              <a:rPr kumimoji="0" lang="es-CO" b="0" i="0" u="none" strike="noStrike" cap="none" normalizeH="0" baseline="0" dirty="0" smtClean="0">
                <a:ln>
                  <a:noFill/>
                </a:ln>
                <a:effectLst/>
                <a:latin typeface="Verdana" panose="020B0604030504040204" pitchFamily="34" charset="0"/>
              </a:rPr>
              <a:t> and </a:t>
            </a:r>
            <a:r>
              <a:rPr kumimoji="0" lang="es-CO" b="0" i="0" u="none" strike="noStrike" cap="none" normalizeH="0" baseline="0" dirty="0" err="1" smtClean="0">
                <a:ln>
                  <a:noFill/>
                </a:ln>
                <a:effectLst/>
                <a:latin typeface="Verdana" panose="020B0604030504040204" pitchFamily="34" charset="0"/>
              </a:rPr>
              <a:t>narrow</a:t>
            </a:r>
            <a:r>
              <a:rPr kumimoji="0" lang="es-CO" b="0" i="0" u="none" strike="noStrike" cap="none" normalizeH="0" baseline="0" dirty="0" smtClean="0">
                <a:ln>
                  <a:noFill/>
                </a:ln>
                <a:effectLst/>
                <a:latin typeface="Verdana" panose="020B0604030504040204" pitchFamily="34" charset="0"/>
              </a:rPr>
              <a:t>-up, </a:t>
            </a:r>
            <a:r>
              <a:rPr kumimoji="0" lang="es-CO" b="0" i="0" u="none" strike="noStrike" cap="none" normalizeH="0" baseline="0" dirty="0" err="1" smtClean="0">
                <a:ln>
                  <a:noFill/>
                </a:ln>
                <a:effectLst/>
                <a:latin typeface="Verdana" panose="020B0604030504040204" pitchFamily="34" charset="0"/>
              </a:rPr>
              <a:t>resulting</a:t>
            </a:r>
            <a:r>
              <a:rPr kumimoji="0" lang="es-CO" b="0" i="0" u="none" strike="noStrike" cap="none" normalizeH="0" baseline="0" dirty="0" smtClean="0">
                <a:ln>
                  <a:noFill/>
                </a:ln>
                <a:effectLst/>
                <a:latin typeface="Verdana" panose="020B0604030504040204" pitchFamily="34" charset="0"/>
              </a:rPr>
              <a:t> in </a:t>
            </a:r>
            <a:r>
              <a:rPr kumimoji="0" lang="es-CO" b="0" i="0" u="none" strike="noStrike" cap="none" normalizeH="0" baseline="0" dirty="0" err="1" smtClean="0">
                <a:ln>
                  <a:noFill/>
                </a:ln>
                <a:effectLst/>
                <a:latin typeface="Verdana" panose="020B0604030504040204" pitchFamily="34" charset="0"/>
              </a:rPr>
              <a:t>restricted</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blood</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flow</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or</a:t>
            </a:r>
            <a:r>
              <a:rPr kumimoji="0" lang="es-CO" b="0" i="0" u="none" strike="noStrike" cap="none" normalizeH="0" baseline="0" dirty="0" smtClean="0">
                <a:ln>
                  <a:noFill/>
                </a:ln>
                <a:effectLst/>
                <a:latin typeface="Verdana" panose="020B0604030504040204" pitchFamily="34" charset="0"/>
              </a:rPr>
              <a:t> plaque </a:t>
            </a:r>
            <a:r>
              <a:rPr kumimoji="0" lang="es-CO" b="0" i="0" u="none" strike="noStrike" cap="none" normalizeH="0" baseline="0" dirty="0" err="1" smtClean="0">
                <a:ln>
                  <a:noFill/>
                </a:ln>
                <a:effectLst/>
                <a:latin typeface="Verdana" panose="020B0604030504040204" pitchFamily="34" charset="0"/>
              </a:rPr>
              <a:t>raptures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which</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then</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clots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the</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blood</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When</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this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happens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it</a:t>
            </a:r>
            <a:r>
              <a:rPr kumimoji="0" lang="es-CO" b="0" i="0" u="none" strike="noStrike" cap="none" normalizeH="0" baseline="0" dirty="0" smtClean="0">
                <a:ln>
                  <a:noFill/>
                </a:ln>
                <a:effectLst/>
                <a:latin typeface="Verdana" panose="020B0604030504040204" pitchFamily="34" charset="0"/>
              </a:rPr>
              <a:t> can block </a:t>
            </a:r>
            <a:r>
              <a:rPr kumimoji="0" lang="es-CO" b="0" i="0" u="none" strike="noStrike" cap="none" normalizeH="0" baseline="0" dirty="0" err="1" smtClean="0">
                <a:ln>
                  <a:noFill/>
                </a:ln>
                <a:effectLst/>
                <a:latin typeface="Verdana" panose="020B0604030504040204" pitchFamily="34" charset="0"/>
              </a:rPr>
              <a:t>blood</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flow</a:t>
            </a:r>
            <a:r>
              <a:rPr kumimoji="0" lang="es-CO" b="0" i="0" u="none" strike="noStrike" cap="none" normalizeH="0" baseline="0" dirty="0" smtClean="0">
                <a:ln>
                  <a:noFill/>
                </a:ln>
                <a:effectLst/>
                <a:latin typeface="Verdana" panose="020B0604030504040204" pitchFamily="34" charset="0"/>
              </a:rPr>
              <a:t> and </a:t>
            </a:r>
            <a:r>
              <a:rPr kumimoji="0" lang="es-CO" b="0" i="0" u="none" strike="noStrike" cap="none" normalizeH="0" baseline="0" dirty="0" err="1" smtClean="0">
                <a:ln>
                  <a:noFill/>
                </a:ln>
                <a:effectLst/>
                <a:latin typeface="Verdana" panose="020B0604030504040204" pitchFamily="34" charset="0"/>
              </a:rPr>
              <a:t>result</a:t>
            </a:r>
            <a:r>
              <a:rPr kumimoji="0" lang="es-CO" b="0" i="0" u="none" strike="noStrike" cap="none" normalizeH="0" baseline="0" dirty="0" smtClean="0">
                <a:ln>
                  <a:noFill/>
                </a:ln>
                <a:effectLst/>
                <a:latin typeface="Verdana" panose="020B0604030504040204" pitchFamily="34" charset="0"/>
              </a:rPr>
              <a:t> in a </a:t>
            </a:r>
            <a:r>
              <a:rPr kumimoji="0" lang="es-CO" b="0" i="0" u="none" strike="noStrike" cap="none" normalizeH="0" baseline="0" dirty="0" err="1" smtClean="0">
                <a:ln>
                  <a:noFill/>
                </a:ln>
                <a:effectLst/>
                <a:latin typeface="Verdana" panose="020B0604030504040204" pitchFamily="34" charset="0"/>
              </a:rPr>
              <a:t>stroke</a:t>
            </a:r>
            <a:r>
              <a:rPr kumimoji="0" lang="es-CO" b="0" i="0" u="none" strike="noStrike" cap="none" normalizeH="0" baseline="0" dirty="0" smtClean="0">
                <a:ln>
                  <a:noFill/>
                </a:ln>
                <a:effectLst/>
                <a:latin typeface="Verdana" panose="020B0604030504040204" pitchFamily="34" charset="0"/>
              </a:rPr>
              <a:t> and </a:t>
            </a:r>
            <a:r>
              <a:rPr kumimoji="0" lang="es-CO" b="0" i="0" u="none" strike="noStrike" cap="none" normalizeH="0" baseline="0" dirty="0" err="1" smtClean="0">
                <a:ln>
                  <a:noFill/>
                </a:ln>
                <a:effectLst/>
                <a:latin typeface="Verdana" panose="020B0604030504040204" pitchFamily="34" charset="0"/>
              </a:rPr>
              <a:t>heart</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attack</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Some</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experts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say</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that</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Atherosclerosis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itself</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is</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not</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the</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disease</a:t>
            </a:r>
            <a:r>
              <a:rPr kumimoji="0" lang="es-CO" b="0" i="0" u="none" strike="noStrike" cap="none" normalizeH="0" baseline="0" dirty="0" smtClean="0">
                <a:ln>
                  <a:noFill/>
                </a:ln>
                <a:effectLst/>
                <a:latin typeface="Verdana" panose="020B0604030504040204" pitchFamily="34" charset="0"/>
              </a:rPr>
              <a:t>, </a:t>
            </a:r>
            <a:r>
              <a:rPr kumimoji="0" lang="es-CO" b="0" i="0" u="none" strike="noStrike" cap="none" normalizeH="0" baseline="0" dirty="0" err="1" smtClean="0">
                <a:ln>
                  <a:noFill/>
                </a:ln>
                <a:effectLst/>
                <a:latin typeface="Verdana" panose="020B0604030504040204" pitchFamily="34" charset="0"/>
              </a:rPr>
              <a:t>but</a:t>
            </a:r>
            <a:r>
              <a:rPr kumimoji="0" lang="es-CO" b="0" i="0" u="none" strike="noStrike" cap="none" normalizeH="0" baseline="0" dirty="0" smtClean="0">
                <a:ln>
                  <a:noFill/>
                </a:ln>
                <a:effectLst/>
                <a:latin typeface="Verdana" panose="020B0604030504040204" pitchFamily="34" charset="0"/>
              </a:rPr>
              <a:t> a </a:t>
            </a:r>
            <a:r>
              <a:rPr kumimoji="0" lang="es-CO" b="0" i="0" u="none" strike="noStrike" cap="none" normalizeH="0" baseline="0" dirty="0" err="1" smtClean="0">
                <a:ln>
                  <a:noFill/>
                </a:ln>
                <a:effectLst/>
                <a:latin typeface="Verdana" panose="020B0604030504040204" pitchFamily="34" charset="0"/>
              </a:rPr>
              <a:t>risk</a:t>
            </a:r>
            <a:r>
              <a:rPr kumimoji="0" lang="es-CO" b="0" i="0" u="none" strike="noStrike" cap="none" normalizeH="0" baseline="0" dirty="0" smtClean="0">
                <a:ln>
                  <a:noFill/>
                </a:ln>
                <a:effectLst/>
                <a:latin typeface="Verdana" panose="020B0604030504040204" pitchFamily="34" charset="0"/>
              </a:rPr>
              <a:t> factor.</a:t>
            </a:r>
            <a:r>
              <a:rPr kumimoji="0" lang="es-CO" b="0" i="0" u="none" strike="noStrike" cap="none" normalizeH="0" baseline="0" dirty="0" smtClean="0">
                <a:ln>
                  <a:noFill/>
                </a:ln>
                <a:solidFill>
                  <a:srgbClr val="333333"/>
                </a:solidFill>
                <a:effectLst/>
                <a:latin typeface="Verdana" panose="020B0604030504040204" pitchFamily="34" charset="0"/>
              </a:rPr>
              <a:t/>
            </a:r>
            <a:br>
              <a:rPr kumimoji="0" lang="es-CO" b="0" i="0" u="none" strike="noStrike" cap="none" normalizeH="0" baseline="0" dirty="0" smtClean="0">
                <a:ln>
                  <a:noFill/>
                </a:ln>
                <a:solidFill>
                  <a:srgbClr val="333333"/>
                </a:solidFill>
                <a:effectLst/>
                <a:latin typeface="Verdana" panose="020B0604030504040204" pitchFamily="34" charset="0"/>
              </a:rPr>
            </a:br>
            <a:endParaRPr kumimoji="0" lang="es-CO" b="0" i="0" u="none" strike="noStrike" cap="none" normalizeH="0" baseline="0" dirty="0" smtClean="0">
              <a:ln>
                <a:noFill/>
              </a:ln>
              <a:solidFill>
                <a:srgbClr val="333333"/>
              </a:solidFill>
              <a:effectLst/>
              <a:latin typeface="Verdana" panose="020B0604030504040204" pitchFamily="34" charset="0"/>
            </a:endParaRPr>
          </a:p>
        </p:txBody>
      </p:sp>
      <p:sp>
        <p:nvSpPr>
          <p:cNvPr id="5" name="Rectángulo 4"/>
          <p:cNvSpPr/>
          <p:nvPr/>
        </p:nvSpPr>
        <p:spPr>
          <a:xfrm>
            <a:off x="6911662" y="890961"/>
            <a:ext cx="5142963" cy="2585323"/>
          </a:xfrm>
          <a:prstGeom prst="rect">
            <a:avLst/>
          </a:prstGeom>
        </p:spPr>
        <p:txBody>
          <a:bodyPr wrap="square">
            <a:spAutoFit/>
          </a:bodyPr>
          <a:lstStyle/>
          <a:p>
            <a:r>
              <a:rPr lang="en-US" dirty="0" smtClean="0">
                <a:effectLst/>
              </a:rPr>
              <a:t>Treatment and Prevention of </a:t>
            </a:r>
            <a:r>
              <a:rPr lang="en-US" b="1" dirty="0" smtClean="0">
                <a:effectLst/>
              </a:rPr>
              <a:t>Atherosclerosis</a:t>
            </a:r>
            <a:r>
              <a:rPr lang="en-US" dirty="0" smtClean="0">
                <a:effectLst/>
              </a:rPr>
              <a:t/>
            </a:r>
            <a:br>
              <a:rPr lang="en-US" dirty="0" smtClean="0">
                <a:effectLst/>
              </a:rPr>
            </a:br>
            <a:r>
              <a:rPr lang="en-US" dirty="0" smtClean="0">
                <a:effectLst/>
              </a:rPr>
              <a:t>There is treatment available for Atherosclerosis, and it aims to prevent Atherosclerosis from degenerating into a heart attack. Your doctor will take you through some medications. Additionally, lifestyle changes such as eating a healthier diet and increasing exercise can help you minimize the risks.</a:t>
            </a:r>
            <a:br>
              <a:rPr lang="en-US" dirty="0" smtClean="0">
                <a:effectLst/>
              </a:rPr>
            </a:br>
            <a:r>
              <a:rPr lang="en-US" dirty="0" smtClean="0">
                <a:effectLst/>
              </a:rPr>
              <a:t/>
            </a:r>
            <a:br>
              <a:rPr lang="en-US" dirty="0" smtClean="0">
                <a:effectLst/>
              </a:rPr>
            </a:br>
            <a:endParaRPr lang="es-CO" dirty="0"/>
          </a:p>
        </p:txBody>
      </p:sp>
    </p:spTree>
    <p:extLst>
      <p:ext uri="{BB962C8B-B14F-4D97-AF65-F5344CB8AC3E}">
        <p14:creationId xmlns:p14="http://schemas.microsoft.com/office/powerpoint/2010/main" val="2517189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79621" y="197346"/>
            <a:ext cx="8390021" cy="6463308"/>
          </a:xfrm>
          <a:prstGeom prst="rect">
            <a:avLst/>
          </a:prstGeom>
        </p:spPr>
        <p:txBody>
          <a:bodyPr wrap="square">
            <a:spAutoFit/>
          </a:bodyPr>
          <a:lstStyle/>
          <a:p>
            <a:r>
              <a:rPr lang="en-US" dirty="0" smtClean="0"/>
              <a:t>The Circulatory System: Malfunctions and *Alterations </a:t>
            </a:r>
          </a:p>
          <a:p>
            <a:endParaRPr lang="en-US" dirty="0" smtClean="0"/>
          </a:p>
          <a:p>
            <a:r>
              <a:rPr lang="en-US" b="1" u="sng" dirty="0" smtClean="0"/>
              <a:t>Hyper</a:t>
            </a:r>
            <a:r>
              <a:rPr lang="en-US" b="1" dirty="0" smtClean="0"/>
              <a:t>tension</a:t>
            </a:r>
            <a:r>
              <a:rPr lang="en-US" dirty="0" smtClean="0"/>
              <a:t>: heart and arteries pump harder/blood pressure is </a:t>
            </a:r>
            <a:r>
              <a:rPr lang="en-US" u="sng" dirty="0" smtClean="0"/>
              <a:t>high</a:t>
            </a:r>
          </a:p>
          <a:p>
            <a:r>
              <a:rPr lang="en-US" dirty="0" smtClean="0"/>
              <a:t>SYMPTOMS: usually none, but dizziness, headaches</a:t>
            </a:r>
          </a:p>
          <a:p>
            <a:r>
              <a:rPr lang="en-US" dirty="0" smtClean="0"/>
              <a:t>Prevention and TREATMENT: low-salt diet, increase exercise, learn to relax</a:t>
            </a:r>
          </a:p>
          <a:p>
            <a:endParaRPr lang="en-US" dirty="0" smtClean="0"/>
          </a:p>
          <a:p>
            <a:r>
              <a:rPr lang="en-US" b="1" u="sng" dirty="0" smtClean="0"/>
              <a:t>Hypo</a:t>
            </a:r>
            <a:r>
              <a:rPr lang="en-US" b="1" dirty="0" smtClean="0"/>
              <a:t>tension</a:t>
            </a:r>
            <a:r>
              <a:rPr lang="en-US" dirty="0" smtClean="0"/>
              <a:t>: not enough oxygenated blood reaches organs and brain/blood pressure is </a:t>
            </a:r>
            <a:r>
              <a:rPr lang="en-US" u="sng" dirty="0" smtClean="0"/>
              <a:t>low</a:t>
            </a:r>
          </a:p>
          <a:p>
            <a:r>
              <a:rPr lang="en-US" dirty="0" smtClean="0"/>
              <a:t>SYMPTOMS: hormone imbalance, fainting</a:t>
            </a:r>
          </a:p>
          <a:p>
            <a:r>
              <a:rPr lang="en-US" dirty="0" smtClean="0"/>
              <a:t>TREATMENT: more salt and water in diet, special socks to help circulation</a:t>
            </a:r>
          </a:p>
          <a:p>
            <a:endParaRPr lang="en-US" dirty="0" smtClean="0"/>
          </a:p>
          <a:p>
            <a:endParaRPr lang="en-US" dirty="0" smtClean="0"/>
          </a:p>
          <a:p>
            <a:r>
              <a:rPr lang="en-US" b="1" dirty="0" smtClean="0"/>
              <a:t>Arthrosclerosis</a:t>
            </a:r>
            <a:r>
              <a:rPr lang="en-US" dirty="0" smtClean="0"/>
              <a:t>: fatty stuff does not allow blood to flow easily and some plaque can later stop the flow completely</a:t>
            </a:r>
          </a:p>
          <a:p>
            <a:r>
              <a:rPr lang="en-US" dirty="0" smtClean="0"/>
              <a:t>SYMPTOMS: usually no symptoms, until heart attack or stroke</a:t>
            </a:r>
          </a:p>
          <a:p>
            <a:r>
              <a:rPr lang="en-US" dirty="0" smtClean="0"/>
              <a:t>Prevention and TREATMENT: eating healthy and increase exercise</a:t>
            </a:r>
          </a:p>
          <a:p>
            <a:endParaRPr lang="en-US" dirty="0" smtClean="0"/>
          </a:p>
          <a:p>
            <a:endParaRPr lang="en-US" dirty="0" smtClean="0"/>
          </a:p>
          <a:p>
            <a:r>
              <a:rPr lang="en-US" dirty="0" smtClean="0"/>
              <a:t>*Blood Pressure and  heart rate decreases naturally: while sleeping the circulatory relaxes a little and recovers from the day</a:t>
            </a:r>
          </a:p>
          <a:p>
            <a:endParaRPr lang="en-US" dirty="0"/>
          </a:p>
          <a:p>
            <a:endParaRPr lang="en-US" dirty="0" smtClean="0"/>
          </a:p>
          <a:p>
            <a:endParaRPr lang="en-US" dirty="0"/>
          </a:p>
        </p:txBody>
      </p:sp>
    </p:spTree>
    <p:extLst>
      <p:ext uri="{BB962C8B-B14F-4D97-AF65-F5344CB8AC3E}">
        <p14:creationId xmlns:p14="http://schemas.microsoft.com/office/powerpoint/2010/main" val="1313917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70715" y="2382593"/>
            <a:ext cx="9908148" cy="4862870"/>
          </a:xfrm>
          <a:prstGeom prst="rect">
            <a:avLst/>
          </a:prstGeom>
        </p:spPr>
        <p:txBody>
          <a:bodyPr wrap="square">
            <a:spAutoFit/>
          </a:bodyPr>
          <a:lstStyle/>
          <a:p>
            <a:r>
              <a:rPr lang="en-US" sz="4000" b="1" dirty="0" smtClean="0"/>
              <a:t>Your blood pressure and heart rate decrease.</a:t>
            </a:r>
            <a:r>
              <a:rPr lang="en-US" dirty="0" smtClean="0"/>
              <a:t/>
            </a:r>
            <a:br>
              <a:rPr lang="en-US" dirty="0" smtClean="0"/>
            </a:br>
            <a:r>
              <a:rPr lang="en-US" sz="2800" dirty="0" smtClean="0"/>
              <a:t>When you're resting, your body doesn't need to work as hard or pump as much blood, so these systems slow down. Blood pressure needs to dip at night so your cardiac muscle and circulatory system have time to relax and repair, says Dr. </a:t>
            </a:r>
            <a:r>
              <a:rPr lang="en-US" sz="2800" dirty="0" err="1" smtClean="0"/>
              <a:t>Breus</a:t>
            </a:r>
            <a:r>
              <a:rPr lang="en-US" sz="2800" dirty="0" smtClean="0"/>
              <a:t>. It's especially important for people with high blood pressure to get at least seven hours of sleep to experience that temporary drop-it reduces the risk for </a:t>
            </a:r>
            <a:r>
              <a:rPr lang="en-US" sz="2800" dirty="0" smtClean="0">
                <a:hlinkClick r:id="rId3"/>
              </a:rPr>
              <a:t>heart disease.</a:t>
            </a:r>
            <a:r>
              <a:rPr lang="en-US" sz="2800" dirty="0" smtClean="0"/>
              <a:t> And if you have sleep apnea, get treatment right away because that condition can increase nighttime blood pressure, says Dr. </a:t>
            </a:r>
            <a:r>
              <a:rPr lang="en-US" sz="2800" dirty="0" err="1" smtClean="0"/>
              <a:t>Breus</a:t>
            </a:r>
            <a:r>
              <a:rPr lang="en-US" sz="2800" dirty="0" smtClean="0"/>
              <a:t>. </a:t>
            </a:r>
            <a:r>
              <a:rPr lang="en-US" dirty="0" smtClean="0"/>
              <a:t/>
            </a:r>
            <a:br>
              <a:rPr lang="en-US" dirty="0" smtClean="0"/>
            </a:br>
            <a:endParaRPr lang="es-CO" dirty="0"/>
          </a:p>
        </p:txBody>
      </p:sp>
      <p:sp>
        <p:nvSpPr>
          <p:cNvPr id="4" name="CuadroTexto 3"/>
          <p:cNvSpPr txBox="1"/>
          <p:nvPr/>
        </p:nvSpPr>
        <p:spPr>
          <a:xfrm>
            <a:off x="4623516" y="1025305"/>
            <a:ext cx="1852302" cy="369332"/>
          </a:xfrm>
          <a:prstGeom prst="rect">
            <a:avLst/>
          </a:prstGeom>
          <a:noFill/>
        </p:spPr>
        <p:txBody>
          <a:bodyPr wrap="none" rtlCol="0">
            <a:spAutoFit/>
          </a:bodyPr>
          <a:lstStyle/>
          <a:p>
            <a:r>
              <a:rPr lang="es-CO" dirty="0" err="1" smtClean="0"/>
              <a:t>While</a:t>
            </a:r>
            <a:r>
              <a:rPr lang="es-CO" dirty="0" smtClean="0"/>
              <a:t> </a:t>
            </a:r>
            <a:r>
              <a:rPr lang="es-CO" dirty="0" err="1" smtClean="0"/>
              <a:t>you</a:t>
            </a:r>
            <a:r>
              <a:rPr lang="es-CO" dirty="0" smtClean="0"/>
              <a:t> </a:t>
            </a:r>
            <a:r>
              <a:rPr lang="es-CO" dirty="0" err="1" smtClean="0"/>
              <a:t>sleep</a:t>
            </a:r>
            <a:r>
              <a:rPr lang="es-CO" dirty="0" smtClean="0"/>
              <a:t>…</a:t>
            </a:r>
            <a:endParaRPr lang="es-CO"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94" y="-70463"/>
            <a:ext cx="3683268" cy="2453056"/>
          </a:xfrm>
          <a:prstGeom prst="rect">
            <a:avLst/>
          </a:prstGeom>
        </p:spPr>
      </p:pic>
    </p:spTree>
    <p:extLst>
      <p:ext uri="{BB962C8B-B14F-4D97-AF65-F5344CB8AC3E}">
        <p14:creationId xmlns:p14="http://schemas.microsoft.com/office/powerpoint/2010/main" val="1417085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452737064"/>
              </p:ext>
            </p:extLst>
          </p:nvPr>
        </p:nvGraphicFramePr>
        <p:xfrm>
          <a:off x="1531938" y="36513"/>
          <a:ext cx="9128125" cy="6784975"/>
        </p:xfrm>
        <a:graphic>
          <a:graphicData uri="http://schemas.openxmlformats.org/presentationml/2006/ole">
            <mc:AlternateContent xmlns:mc="http://schemas.openxmlformats.org/markup-compatibility/2006">
              <mc:Choice xmlns:v="urn:schemas-microsoft-com:vml" Requires="v">
                <p:oleObj spid="_x0000_s5150" name="Documento" r:id="rId4" imgW="9128233" imgH="6784869" progId="Word.Document.12">
                  <p:embed/>
                </p:oleObj>
              </mc:Choice>
              <mc:Fallback>
                <p:oleObj name="Documento" r:id="rId4" imgW="9128233" imgH="6784869" progId="Word.Document.12">
                  <p:embed/>
                  <p:pic>
                    <p:nvPicPr>
                      <p:cNvPr id="0" name=""/>
                      <p:cNvPicPr/>
                      <p:nvPr/>
                    </p:nvPicPr>
                    <p:blipFill>
                      <a:blip r:embed="rId5"/>
                      <a:stretch>
                        <a:fillRect/>
                      </a:stretch>
                    </p:blipFill>
                    <p:spPr>
                      <a:xfrm>
                        <a:off x="1531938" y="36513"/>
                        <a:ext cx="9128125" cy="6784975"/>
                      </a:xfrm>
                      <a:prstGeom prst="rect">
                        <a:avLst/>
                      </a:prstGeom>
                    </p:spPr>
                  </p:pic>
                </p:oleObj>
              </mc:Fallback>
            </mc:AlternateContent>
          </a:graphicData>
        </a:graphic>
      </p:graphicFrame>
    </p:spTree>
    <p:extLst>
      <p:ext uri="{BB962C8B-B14F-4D97-AF65-F5344CB8AC3E}">
        <p14:creationId xmlns:p14="http://schemas.microsoft.com/office/powerpoint/2010/main" val="4088825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1086" y="1538514"/>
            <a:ext cx="7532914" cy="5262979"/>
          </a:xfrm>
          <a:prstGeom prst="rect">
            <a:avLst/>
          </a:prstGeom>
        </p:spPr>
        <p:txBody>
          <a:bodyPr wrap="square">
            <a:spAutoFit/>
          </a:bodyPr>
          <a:lstStyle/>
          <a:p>
            <a:r>
              <a:rPr lang="en-US" sz="3200" b="1" dirty="0" smtClean="0">
                <a:effectLst/>
              </a:rPr>
              <a:t>CR1.</a:t>
            </a:r>
          </a:p>
          <a:p>
            <a:endParaRPr lang="en-US" sz="3200" b="1" dirty="0"/>
          </a:p>
          <a:p>
            <a:r>
              <a:rPr lang="en-US" sz="3200" b="1" dirty="0"/>
              <a:t>Integrates information about the systems of the human body to create </a:t>
            </a:r>
            <a:r>
              <a:rPr lang="en-US" sz="3200" b="1" u="sng" dirty="0"/>
              <a:t>analogies</a:t>
            </a:r>
            <a:r>
              <a:rPr lang="en-US" sz="3200" b="1" dirty="0"/>
              <a:t> about their components, functions, interactions, and malfunctions</a:t>
            </a:r>
            <a:endParaRPr lang="en-US" b="1" dirty="0" smtClean="0"/>
          </a:p>
          <a:p>
            <a:endParaRPr lang="en-US" b="1" dirty="0"/>
          </a:p>
          <a:p>
            <a:r>
              <a:rPr lang="en-US" b="1" dirty="0" smtClean="0"/>
              <a:t>You will explain to “patients” using analogies about places, things, characters from stories, events from the books you are reading in Spanish </a:t>
            </a:r>
            <a:r>
              <a:rPr lang="en-US" b="1" dirty="0" smtClean="0"/>
              <a:t>and </a:t>
            </a:r>
            <a:r>
              <a:rPr lang="en-US" b="1" dirty="0" smtClean="0"/>
              <a:t>in English</a:t>
            </a:r>
            <a:endParaRPr lang="en-US" b="1" dirty="0"/>
          </a:p>
          <a:p>
            <a:endParaRPr lang="en-US" b="1" dirty="0" smtClean="0"/>
          </a:p>
          <a:p>
            <a:endParaRPr lang="en-US" b="1" dirty="0"/>
          </a:p>
          <a:p>
            <a:endParaRPr lang="en-US" b="1" dirty="0" smtClean="0"/>
          </a:p>
          <a:p>
            <a:endParaRPr lang="en-US" b="1" dirty="0"/>
          </a:p>
          <a:p>
            <a:endParaRPr lang="es-CO" dirty="0"/>
          </a:p>
        </p:txBody>
      </p:sp>
    </p:spTree>
    <p:extLst>
      <p:ext uri="{BB962C8B-B14F-4D97-AF65-F5344CB8AC3E}">
        <p14:creationId xmlns:p14="http://schemas.microsoft.com/office/powerpoint/2010/main" val="2527912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0352" y="98780"/>
            <a:ext cx="9144000" cy="5455858"/>
          </a:xfrm>
        </p:spPr>
        <p:txBody>
          <a:bodyPr>
            <a:normAutofit fontScale="90000"/>
          </a:bodyPr>
          <a:lstStyle/>
          <a:p>
            <a:r>
              <a:rPr lang="es-CO" dirty="0" err="1" smtClean="0"/>
              <a:t>Read</a:t>
            </a:r>
            <a:r>
              <a:rPr lang="es-CO" dirty="0" smtClean="0"/>
              <a:t> </a:t>
            </a:r>
            <a:r>
              <a:rPr lang="es-CO" dirty="0" err="1" smtClean="0"/>
              <a:t>Pages</a:t>
            </a:r>
            <a:r>
              <a:rPr lang="es-CO" dirty="0" smtClean="0"/>
              <a:t> 21-22 of </a:t>
            </a:r>
            <a:r>
              <a:rPr lang="es-CO" dirty="0" err="1" smtClean="0"/>
              <a:t>the</a:t>
            </a:r>
            <a:r>
              <a:rPr lang="es-CO" dirty="0" smtClean="0"/>
              <a:t> “Ciencias Forense” to </a:t>
            </a:r>
            <a:r>
              <a:rPr lang="es-CO" dirty="0" err="1" smtClean="0"/>
              <a:t>get</a:t>
            </a:r>
            <a:r>
              <a:rPr lang="es-CO" dirty="0" smtClean="0"/>
              <a:t> </a:t>
            </a:r>
            <a:r>
              <a:rPr lang="es-CO" dirty="0" err="1" smtClean="0"/>
              <a:t>ready</a:t>
            </a:r>
            <a:r>
              <a:rPr lang="es-CO" dirty="0" smtClean="0"/>
              <a:t> </a:t>
            </a:r>
            <a:r>
              <a:rPr lang="es-CO" dirty="0" err="1" smtClean="0"/>
              <a:t>for</a:t>
            </a:r>
            <a:r>
              <a:rPr lang="es-CO" dirty="0" smtClean="0"/>
              <a:t> </a:t>
            </a:r>
            <a:r>
              <a:rPr lang="es-CO" dirty="0" err="1" smtClean="0"/>
              <a:t>the</a:t>
            </a:r>
            <a:r>
              <a:rPr lang="es-CO" dirty="0" smtClean="0"/>
              <a:t> </a:t>
            </a:r>
            <a:r>
              <a:rPr lang="es-CO" dirty="0" err="1" smtClean="0"/>
              <a:t>lab</a:t>
            </a:r>
            <a:r>
              <a:rPr lang="es-CO" dirty="0" smtClean="0"/>
              <a:t> </a:t>
            </a:r>
            <a:r>
              <a:rPr lang="es-CO" dirty="0" err="1" smtClean="0"/>
              <a:t>on</a:t>
            </a:r>
            <a:r>
              <a:rPr lang="es-CO" dirty="0" smtClean="0"/>
              <a:t> </a:t>
            </a:r>
            <a:r>
              <a:rPr lang="es-CO" dirty="0" err="1" smtClean="0"/>
              <a:t>December</a:t>
            </a:r>
            <a:r>
              <a:rPr lang="es-CO" dirty="0" smtClean="0"/>
              <a:t> 1st </a:t>
            </a:r>
            <a:br>
              <a:rPr lang="es-CO" dirty="0" smtClean="0"/>
            </a:br>
            <a:r>
              <a:rPr lang="es-CO" dirty="0" smtClean="0"/>
              <a:t/>
            </a:r>
            <a:br>
              <a:rPr lang="es-CO" dirty="0" smtClean="0"/>
            </a:br>
            <a:r>
              <a:rPr lang="es-CO" dirty="0" smtClean="0"/>
              <a:t>GET PERMISSION: BLOOD TYPES </a:t>
            </a:r>
            <a:endParaRPr lang="es-CO" dirty="0"/>
          </a:p>
        </p:txBody>
      </p:sp>
    </p:spTree>
    <p:extLst>
      <p:ext uri="{BB962C8B-B14F-4D97-AF65-F5344CB8AC3E}">
        <p14:creationId xmlns:p14="http://schemas.microsoft.com/office/powerpoint/2010/main" val="313229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rot="10800000" flipH="1" flipV="1">
            <a:off x="1147257" y="447654"/>
            <a:ext cx="9809500" cy="5570756"/>
          </a:xfrm>
          <a:prstGeom prst="rect">
            <a:avLst/>
          </a:prstGeom>
          <a:noFill/>
        </p:spPr>
        <p:txBody>
          <a:bodyPr wrap="square" rtlCol="0">
            <a:spAutoFit/>
          </a:bodyPr>
          <a:lstStyle/>
          <a:p>
            <a:pPr algn="ctr"/>
            <a:r>
              <a:rPr lang="es-CO" sz="8000" dirty="0" err="1" smtClean="0">
                <a:solidFill>
                  <a:srgbClr val="7030A0"/>
                </a:solidFill>
              </a:rPr>
              <a:t>Next</a:t>
            </a:r>
            <a:r>
              <a:rPr lang="es-CO" sz="8000" dirty="0" smtClean="0">
                <a:solidFill>
                  <a:srgbClr val="7030A0"/>
                </a:solidFill>
              </a:rPr>
              <a:t> </a:t>
            </a:r>
            <a:r>
              <a:rPr lang="es-CO" sz="8000" dirty="0" err="1" smtClean="0">
                <a:solidFill>
                  <a:srgbClr val="7030A0"/>
                </a:solidFill>
              </a:rPr>
              <a:t>week</a:t>
            </a:r>
            <a:r>
              <a:rPr lang="es-CO" sz="8000" dirty="0" smtClean="0">
                <a:solidFill>
                  <a:srgbClr val="7030A0"/>
                </a:solidFill>
              </a:rPr>
              <a:t>: </a:t>
            </a:r>
          </a:p>
          <a:p>
            <a:pPr algn="ctr"/>
            <a:r>
              <a:rPr lang="es-CO" sz="8000" dirty="0" err="1" smtClean="0">
                <a:solidFill>
                  <a:srgbClr val="7030A0"/>
                </a:solidFill>
              </a:rPr>
              <a:t>Your</a:t>
            </a:r>
            <a:r>
              <a:rPr lang="es-CO" sz="8000" dirty="0" smtClean="0">
                <a:solidFill>
                  <a:srgbClr val="7030A0"/>
                </a:solidFill>
              </a:rPr>
              <a:t> </a:t>
            </a:r>
            <a:r>
              <a:rPr lang="es-CO" sz="8000" dirty="0" err="1" smtClean="0">
                <a:solidFill>
                  <a:srgbClr val="7030A0"/>
                </a:solidFill>
              </a:rPr>
              <a:t>Turn</a:t>
            </a:r>
            <a:r>
              <a:rPr lang="es-CO" sz="8000" dirty="0" smtClean="0">
                <a:solidFill>
                  <a:srgbClr val="7030A0"/>
                </a:solidFill>
              </a:rPr>
              <a:t> </a:t>
            </a:r>
          </a:p>
          <a:p>
            <a:pPr algn="ctr"/>
            <a:endParaRPr lang="es-CO" sz="8000" dirty="0" smtClean="0">
              <a:solidFill>
                <a:srgbClr val="7030A0"/>
              </a:solidFill>
            </a:endParaRPr>
          </a:p>
          <a:p>
            <a:pPr algn="ctr"/>
            <a:r>
              <a:rPr lang="es-CO" sz="8000" dirty="0" err="1" smtClean="0">
                <a:solidFill>
                  <a:srgbClr val="7030A0"/>
                </a:solidFill>
              </a:rPr>
              <a:t>The</a:t>
            </a:r>
            <a:r>
              <a:rPr lang="es-CO" sz="8000" dirty="0" smtClean="0">
                <a:solidFill>
                  <a:srgbClr val="7030A0"/>
                </a:solidFill>
              </a:rPr>
              <a:t> </a:t>
            </a:r>
            <a:r>
              <a:rPr lang="es-CO" sz="8000" dirty="0" err="1" smtClean="0">
                <a:solidFill>
                  <a:srgbClr val="7030A0"/>
                </a:solidFill>
              </a:rPr>
              <a:t>Lymphatic</a:t>
            </a:r>
            <a:r>
              <a:rPr lang="es-CO" sz="8000" dirty="0" smtClean="0">
                <a:solidFill>
                  <a:srgbClr val="7030A0"/>
                </a:solidFill>
              </a:rPr>
              <a:t> </a:t>
            </a:r>
            <a:r>
              <a:rPr lang="es-CO" sz="8000" dirty="0" err="1" smtClean="0">
                <a:solidFill>
                  <a:srgbClr val="7030A0"/>
                </a:solidFill>
              </a:rPr>
              <a:t>System</a:t>
            </a:r>
            <a:r>
              <a:rPr lang="es-CO" sz="8000" dirty="0" smtClean="0">
                <a:solidFill>
                  <a:srgbClr val="7030A0"/>
                </a:solidFill>
              </a:rPr>
              <a:t> </a:t>
            </a:r>
          </a:p>
          <a:p>
            <a:endParaRPr lang="es-CO" dirty="0"/>
          </a:p>
          <a:p>
            <a:endParaRPr lang="es-CO" dirty="0"/>
          </a:p>
        </p:txBody>
      </p:sp>
    </p:spTree>
    <p:extLst>
      <p:ext uri="{BB962C8B-B14F-4D97-AF65-F5344CB8AC3E}">
        <p14:creationId xmlns:p14="http://schemas.microsoft.com/office/powerpoint/2010/main" val="170760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0161687"/>
              </p:ext>
            </p:extLst>
          </p:nvPr>
        </p:nvGraphicFramePr>
        <p:xfrm>
          <a:off x="2032000" y="719666"/>
          <a:ext cx="8128000" cy="5562422"/>
        </p:xfrm>
        <a:graphic>
          <a:graphicData uri="http://schemas.openxmlformats.org/drawingml/2006/table">
            <a:tbl>
              <a:tblPr firstRow="1" bandRow="1">
                <a:tableStyleId>{5940675A-B579-460E-94D1-54222C63F5DA}</a:tableStyleId>
              </a:tblPr>
              <a:tblGrid>
                <a:gridCol w="4064000"/>
                <a:gridCol w="4064000"/>
              </a:tblGrid>
              <a:tr h="2697302">
                <a:tc>
                  <a:txBody>
                    <a:bodyPr/>
                    <a:lstStyle/>
                    <a:p>
                      <a:r>
                        <a:rPr lang="es-CO" dirty="0" err="1" smtClean="0"/>
                        <a:t>The</a:t>
                      </a:r>
                      <a:r>
                        <a:rPr lang="es-CO" dirty="0" smtClean="0"/>
                        <a:t> </a:t>
                      </a:r>
                      <a:r>
                        <a:rPr lang="es-CO" dirty="0" err="1" smtClean="0"/>
                        <a:t>Lymphatic</a:t>
                      </a:r>
                      <a:r>
                        <a:rPr lang="es-CO" dirty="0" smtClean="0"/>
                        <a:t> </a:t>
                      </a:r>
                      <a:r>
                        <a:rPr lang="es-CO" dirty="0" err="1" smtClean="0"/>
                        <a:t>System</a:t>
                      </a:r>
                      <a:r>
                        <a:rPr lang="es-CO" dirty="0" smtClean="0"/>
                        <a:t>: </a:t>
                      </a:r>
                      <a:r>
                        <a:rPr lang="es-CO" sz="2000" b="1" dirty="0" err="1" smtClean="0"/>
                        <a:t>Components</a:t>
                      </a:r>
                      <a:endParaRPr lang="es-CO" sz="2000" b="1"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tc>
                <a:tc>
                  <a:txBody>
                    <a:bodyPr/>
                    <a:lstStyle/>
                    <a:p>
                      <a:r>
                        <a:rPr lang="es-CO" dirty="0" err="1" smtClean="0"/>
                        <a:t>The</a:t>
                      </a:r>
                      <a:r>
                        <a:rPr lang="es-CO" dirty="0" smtClean="0"/>
                        <a:t> </a:t>
                      </a:r>
                      <a:r>
                        <a:rPr lang="es-CO" dirty="0" err="1" smtClean="0"/>
                        <a:t>Lymphatic</a:t>
                      </a:r>
                      <a:r>
                        <a:rPr lang="es-CO" dirty="0" smtClean="0"/>
                        <a:t> </a:t>
                      </a:r>
                      <a:r>
                        <a:rPr lang="es-CO" dirty="0" err="1" smtClean="0"/>
                        <a:t>System</a:t>
                      </a:r>
                      <a:r>
                        <a:rPr lang="es-CO" baseline="0" dirty="0" smtClean="0"/>
                        <a:t>: </a:t>
                      </a:r>
                      <a:r>
                        <a:rPr lang="es-CO" sz="2000" b="1" baseline="0" dirty="0" err="1" smtClean="0"/>
                        <a:t>Functions</a:t>
                      </a:r>
                      <a:endParaRPr lang="es-CO" sz="2000" b="1" dirty="0"/>
                    </a:p>
                  </a:txBody>
                  <a:tcPr/>
                </a:tc>
              </a:tr>
              <a:tr h="370840">
                <a:tc>
                  <a:txBody>
                    <a:bodyPr/>
                    <a:lstStyle/>
                    <a:p>
                      <a:r>
                        <a:rPr lang="es-CO" dirty="0" err="1" smtClean="0"/>
                        <a:t>The</a:t>
                      </a:r>
                      <a:r>
                        <a:rPr lang="es-CO" dirty="0" smtClean="0"/>
                        <a:t> </a:t>
                      </a:r>
                      <a:r>
                        <a:rPr lang="es-CO" dirty="0" err="1" smtClean="0"/>
                        <a:t>Lymphatic</a:t>
                      </a:r>
                      <a:r>
                        <a:rPr lang="es-CO" dirty="0" smtClean="0"/>
                        <a:t> </a:t>
                      </a:r>
                      <a:r>
                        <a:rPr lang="es-CO" dirty="0" err="1" smtClean="0"/>
                        <a:t>System</a:t>
                      </a:r>
                      <a:r>
                        <a:rPr lang="es-CO" baseline="0" dirty="0" smtClean="0"/>
                        <a:t>: </a:t>
                      </a:r>
                      <a:r>
                        <a:rPr lang="es-CO" sz="2000" b="1" baseline="0" dirty="0" err="1" smtClean="0"/>
                        <a:t>Interactions</a:t>
                      </a:r>
                      <a:endParaRPr lang="es-CO" sz="2000" b="1" dirty="0"/>
                    </a:p>
                  </a:txBody>
                  <a:tcPr/>
                </a:tc>
                <a:tc>
                  <a:txBody>
                    <a:bodyPr/>
                    <a:lstStyle/>
                    <a:p>
                      <a:r>
                        <a:rPr lang="es-CO" dirty="0" err="1" smtClean="0"/>
                        <a:t>The</a:t>
                      </a:r>
                      <a:r>
                        <a:rPr lang="es-CO" dirty="0" smtClean="0"/>
                        <a:t> </a:t>
                      </a:r>
                      <a:r>
                        <a:rPr lang="es-CO" dirty="0" err="1" smtClean="0"/>
                        <a:t>Lymphatic</a:t>
                      </a:r>
                      <a:r>
                        <a:rPr lang="es-CO" dirty="0" smtClean="0"/>
                        <a:t> </a:t>
                      </a:r>
                      <a:r>
                        <a:rPr lang="es-CO" dirty="0" err="1" smtClean="0"/>
                        <a:t>System</a:t>
                      </a:r>
                      <a:r>
                        <a:rPr lang="es-CO" dirty="0" smtClean="0"/>
                        <a:t>:</a:t>
                      </a:r>
                      <a:r>
                        <a:rPr lang="es-CO" baseline="0" dirty="0" smtClean="0"/>
                        <a:t> </a:t>
                      </a:r>
                      <a:r>
                        <a:rPr lang="es-CO" sz="2000" b="1" baseline="0" dirty="0" err="1" smtClean="0"/>
                        <a:t>Malfunctions</a:t>
                      </a:r>
                      <a:r>
                        <a:rPr lang="es-CO" sz="2000" b="1" baseline="0" dirty="0" smtClean="0"/>
                        <a:t> </a:t>
                      </a:r>
                      <a:endParaRPr lang="es-CO" sz="2000" b="1"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smtClean="0"/>
                    </a:p>
                    <a:p>
                      <a:endParaRPr lang="es-CO" dirty="0"/>
                    </a:p>
                  </a:txBody>
                  <a:tcPr/>
                </a:tc>
              </a:tr>
            </a:tbl>
          </a:graphicData>
        </a:graphic>
      </p:graphicFrame>
    </p:spTree>
    <p:extLst>
      <p:ext uri="{BB962C8B-B14F-4D97-AF65-F5344CB8AC3E}">
        <p14:creationId xmlns:p14="http://schemas.microsoft.com/office/powerpoint/2010/main" val="402541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315" y="0"/>
            <a:ext cx="3946512" cy="6858000"/>
          </a:xfrm>
          <a:prstGeom prst="rect">
            <a:avLst/>
          </a:prstGeom>
        </p:spPr>
      </p:pic>
    </p:spTree>
    <p:extLst>
      <p:ext uri="{BB962C8B-B14F-4D97-AF65-F5344CB8AC3E}">
        <p14:creationId xmlns:p14="http://schemas.microsoft.com/office/powerpoint/2010/main" val="702875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959" y="0"/>
            <a:ext cx="5682082" cy="6858000"/>
          </a:xfrm>
          <a:prstGeom prst="rect">
            <a:avLst/>
          </a:prstGeom>
        </p:spPr>
      </p:pic>
      <p:sp>
        <p:nvSpPr>
          <p:cNvPr id="3" name="Flecha derecha 2"/>
          <p:cNvSpPr/>
          <p:nvPr/>
        </p:nvSpPr>
        <p:spPr>
          <a:xfrm>
            <a:off x="1603579" y="2197290"/>
            <a:ext cx="1651380" cy="58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46820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601" y="2563533"/>
            <a:ext cx="5530970" cy="3634067"/>
          </a:xfrm>
          <a:prstGeom prst="rect">
            <a:avLst/>
          </a:prstGeom>
        </p:spPr>
      </p:pic>
      <p:sp>
        <p:nvSpPr>
          <p:cNvPr id="3" name="Rectángulo 2"/>
          <p:cNvSpPr/>
          <p:nvPr/>
        </p:nvSpPr>
        <p:spPr>
          <a:xfrm>
            <a:off x="1589368" y="1700743"/>
            <a:ext cx="2167944" cy="923330"/>
          </a:xfrm>
          <a:prstGeom prst="rect">
            <a:avLst/>
          </a:prstGeom>
        </p:spPr>
        <p:txBody>
          <a:bodyPr wrap="square">
            <a:spAutoFit/>
          </a:bodyPr>
          <a:lstStyle/>
          <a:p>
            <a:r>
              <a:rPr lang="es-CO" dirty="0" smtClean="0">
                <a:hlinkClick r:id="rId4"/>
              </a:rPr>
              <a:t>http://youtu.be/ZrAJM71OIAg</a:t>
            </a:r>
            <a:endParaRPr lang="es-CO" dirty="0" smtClean="0"/>
          </a:p>
          <a:p>
            <a:r>
              <a:rPr lang="es-CO" dirty="0" err="1" smtClean="0"/>
              <a:t>Lymph</a:t>
            </a:r>
            <a:r>
              <a:rPr lang="es-CO" dirty="0" smtClean="0"/>
              <a:t> </a:t>
            </a:r>
            <a:r>
              <a:rPr lang="es-CO" dirty="0" err="1" smtClean="0"/>
              <a:t>Self-Exam</a:t>
            </a:r>
            <a:r>
              <a:rPr lang="es-CO" dirty="0" smtClean="0"/>
              <a:t> </a:t>
            </a:r>
            <a:endParaRPr lang="es-CO" dirty="0"/>
          </a:p>
        </p:txBody>
      </p:sp>
      <p:sp>
        <p:nvSpPr>
          <p:cNvPr id="4" name="CuadroTexto 3"/>
          <p:cNvSpPr txBox="1"/>
          <p:nvPr/>
        </p:nvSpPr>
        <p:spPr>
          <a:xfrm>
            <a:off x="6895512" y="1700743"/>
            <a:ext cx="4121239" cy="369332"/>
          </a:xfrm>
          <a:prstGeom prst="rect">
            <a:avLst/>
          </a:prstGeom>
          <a:noFill/>
        </p:spPr>
        <p:txBody>
          <a:bodyPr wrap="square" rtlCol="0">
            <a:spAutoFit/>
          </a:bodyPr>
          <a:lstStyle/>
          <a:p>
            <a:r>
              <a:rPr lang="es-CO" dirty="0" err="1" smtClean="0"/>
              <a:t>Infection</a:t>
            </a:r>
            <a:r>
              <a:rPr lang="es-CO" dirty="0" smtClean="0"/>
              <a:t> of </a:t>
            </a:r>
            <a:r>
              <a:rPr lang="es-CO" dirty="0" err="1" smtClean="0"/>
              <a:t>the</a:t>
            </a:r>
            <a:r>
              <a:rPr lang="es-CO" dirty="0" smtClean="0"/>
              <a:t> </a:t>
            </a:r>
            <a:r>
              <a:rPr lang="es-CO" dirty="0" err="1" smtClean="0"/>
              <a:t>Lymph</a:t>
            </a:r>
            <a:r>
              <a:rPr lang="es-CO" dirty="0" smtClean="0"/>
              <a:t> </a:t>
            </a:r>
            <a:r>
              <a:rPr lang="es-CO" dirty="0" err="1" smtClean="0"/>
              <a:t>Nodes</a:t>
            </a:r>
            <a:endParaRPr lang="es-CO" dirty="0"/>
          </a:p>
        </p:txBody>
      </p:sp>
    </p:spTree>
    <p:extLst>
      <p:ext uri="{BB962C8B-B14F-4D97-AF65-F5344CB8AC3E}">
        <p14:creationId xmlns:p14="http://schemas.microsoft.com/office/powerpoint/2010/main" val="415310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o 9"/>
          <p:cNvGraphicFramePr>
            <a:graphicFrameLocks noChangeAspect="1"/>
          </p:cNvGraphicFramePr>
          <p:nvPr>
            <p:extLst>
              <p:ext uri="{D42A27DB-BD31-4B8C-83A1-F6EECF244321}">
                <p14:modId xmlns:p14="http://schemas.microsoft.com/office/powerpoint/2010/main" val="282007392"/>
              </p:ext>
            </p:extLst>
          </p:nvPr>
        </p:nvGraphicFramePr>
        <p:xfrm>
          <a:off x="630238" y="165100"/>
          <a:ext cx="13415962" cy="8408988"/>
        </p:xfrm>
        <a:graphic>
          <a:graphicData uri="http://schemas.openxmlformats.org/presentationml/2006/ole">
            <mc:AlternateContent xmlns:mc="http://schemas.openxmlformats.org/markup-compatibility/2006">
              <mc:Choice xmlns:v="urn:schemas-microsoft-com:vml" Requires="v">
                <p:oleObj spid="_x0000_s1053" name="Documento" r:id="rId4" imgW="10654269" imgH="6696309" progId="Word.Document.12">
                  <p:embed/>
                </p:oleObj>
              </mc:Choice>
              <mc:Fallback>
                <p:oleObj name="Documento" r:id="rId4" imgW="10654269" imgH="6696309" progId="Word.Document.12">
                  <p:embed/>
                  <p:pic>
                    <p:nvPicPr>
                      <p:cNvPr id="0" name=""/>
                      <p:cNvPicPr/>
                      <p:nvPr/>
                    </p:nvPicPr>
                    <p:blipFill>
                      <a:blip r:embed="rId5"/>
                      <a:stretch>
                        <a:fillRect/>
                      </a:stretch>
                    </p:blipFill>
                    <p:spPr>
                      <a:xfrm>
                        <a:off x="630238" y="165100"/>
                        <a:ext cx="13415962" cy="8408988"/>
                      </a:xfrm>
                      <a:prstGeom prst="rect">
                        <a:avLst/>
                      </a:prstGeom>
                    </p:spPr>
                  </p:pic>
                </p:oleObj>
              </mc:Fallback>
            </mc:AlternateContent>
          </a:graphicData>
        </a:graphic>
      </p:graphicFrame>
    </p:spTree>
    <p:extLst>
      <p:ext uri="{BB962C8B-B14F-4D97-AF65-F5344CB8AC3E}">
        <p14:creationId xmlns:p14="http://schemas.microsoft.com/office/powerpoint/2010/main" val="154498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5838" y="213578"/>
            <a:ext cx="11709070" cy="7201972"/>
          </a:xfrm>
          <a:prstGeom prst="rect">
            <a:avLst/>
          </a:prstGeom>
          <a:noFill/>
        </p:spPr>
        <p:txBody>
          <a:bodyPr wrap="square" rtlCol="0">
            <a:spAutoFit/>
          </a:bodyPr>
          <a:lstStyle/>
          <a:p>
            <a:pPr algn="ctr"/>
            <a:r>
              <a:rPr lang="es-CO" sz="2400" dirty="0" err="1" smtClean="0"/>
              <a:t>An</a:t>
            </a:r>
            <a:r>
              <a:rPr lang="es-CO" sz="2400" dirty="0" smtClean="0"/>
              <a:t> </a:t>
            </a:r>
            <a:r>
              <a:rPr lang="es-CO" sz="2400" dirty="0" err="1" smtClean="0"/>
              <a:t>Analogy</a:t>
            </a:r>
            <a:r>
              <a:rPr lang="es-CO" sz="2400" dirty="0" smtClean="0"/>
              <a:t> </a:t>
            </a:r>
            <a:r>
              <a:rPr lang="es-CO" sz="2400" dirty="0" err="1" smtClean="0"/>
              <a:t>is</a:t>
            </a:r>
            <a:r>
              <a:rPr lang="es-CO" sz="2400" dirty="0" smtClean="0"/>
              <a:t> </a:t>
            </a:r>
            <a:r>
              <a:rPr lang="es-CO" sz="2400" dirty="0" err="1" smtClean="0"/>
              <a:t>when</a:t>
            </a:r>
            <a:r>
              <a:rPr lang="es-CO" sz="2400" dirty="0"/>
              <a:t> </a:t>
            </a:r>
            <a:r>
              <a:rPr lang="es-CO" sz="2400" dirty="0" err="1" smtClean="0"/>
              <a:t>you</a:t>
            </a:r>
            <a:r>
              <a:rPr lang="es-CO" sz="2400" dirty="0" smtClean="0"/>
              <a:t> </a:t>
            </a:r>
            <a:r>
              <a:rPr lang="es-CO" sz="2400" dirty="0" err="1" smtClean="0"/>
              <a:t>take</a:t>
            </a:r>
            <a:r>
              <a:rPr lang="es-CO" sz="2400" dirty="0" smtClean="0"/>
              <a:t> </a:t>
            </a:r>
            <a:r>
              <a:rPr lang="es-CO" sz="2400" dirty="0" err="1" smtClean="0"/>
              <a:t>two</a:t>
            </a:r>
            <a:r>
              <a:rPr lang="es-CO" sz="2400" dirty="0" smtClean="0"/>
              <a:t> </a:t>
            </a:r>
            <a:r>
              <a:rPr lang="es-CO" sz="2400" dirty="0" err="1" smtClean="0"/>
              <a:t>different</a:t>
            </a:r>
            <a:r>
              <a:rPr lang="es-CO" sz="2400" dirty="0" smtClean="0"/>
              <a:t> </a:t>
            </a:r>
            <a:r>
              <a:rPr lang="es-CO" sz="2400" dirty="0" err="1" smtClean="0"/>
              <a:t>things</a:t>
            </a:r>
            <a:r>
              <a:rPr lang="es-CO" sz="2400" dirty="0" smtClean="0"/>
              <a:t> </a:t>
            </a:r>
          </a:p>
          <a:p>
            <a:pPr algn="ctr"/>
            <a:r>
              <a:rPr lang="es-CO" sz="2400" dirty="0" smtClean="0"/>
              <a:t>and </a:t>
            </a:r>
            <a:r>
              <a:rPr lang="es-CO" sz="2400" dirty="0" err="1" smtClean="0"/>
              <a:t>find</a:t>
            </a:r>
            <a:r>
              <a:rPr lang="es-CO" sz="2400" dirty="0" smtClean="0"/>
              <a:t> a </a:t>
            </a:r>
            <a:r>
              <a:rPr lang="es-CO" sz="2400" dirty="0" err="1" smtClean="0"/>
              <a:t>similarity</a:t>
            </a:r>
            <a:r>
              <a:rPr lang="es-CO" sz="2400" dirty="0" smtClean="0"/>
              <a:t> to </a:t>
            </a:r>
            <a:r>
              <a:rPr lang="es-CO" sz="2400" dirty="0" err="1" smtClean="0"/>
              <a:t>explain</a:t>
            </a:r>
            <a:r>
              <a:rPr lang="es-CO" sz="2400" dirty="0" smtClean="0"/>
              <a:t> </a:t>
            </a:r>
            <a:r>
              <a:rPr lang="es-CO" sz="2400" dirty="0" err="1" smtClean="0"/>
              <a:t>or</a:t>
            </a:r>
            <a:r>
              <a:rPr lang="es-CO" sz="2400" dirty="0" smtClean="0"/>
              <a:t> </a:t>
            </a:r>
            <a:r>
              <a:rPr lang="es-CO" sz="2400" dirty="0" err="1" smtClean="0"/>
              <a:t>clarify</a:t>
            </a:r>
            <a:r>
              <a:rPr lang="es-CO" sz="2400" dirty="0" smtClean="0"/>
              <a:t> </a:t>
            </a:r>
            <a:r>
              <a:rPr lang="es-CO" sz="2400" dirty="0" err="1" smtClean="0"/>
              <a:t>something</a:t>
            </a:r>
            <a:r>
              <a:rPr lang="es-CO" sz="2400" dirty="0" smtClean="0"/>
              <a:t>. </a:t>
            </a:r>
          </a:p>
          <a:p>
            <a:endParaRPr lang="es-CO" dirty="0" smtClean="0"/>
          </a:p>
          <a:p>
            <a:r>
              <a:rPr lang="es-CO" dirty="0" err="1" smtClean="0"/>
              <a:t>Analogies</a:t>
            </a:r>
            <a:r>
              <a:rPr lang="es-CO" dirty="0" smtClean="0"/>
              <a:t> are </a:t>
            </a:r>
            <a:r>
              <a:rPr lang="es-CO" dirty="0" err="1" smtClean="0"/>
              <a:t>great</a:t>
            </a:r>
            <a:r>
              <a:rPr lang="es-CO" dirty="0" smtClean="0"/>
              <a:t> </a:t>
            </a:r>
            <a:r>
              <a:rPr lang="es-CO" dirty="0" err="1" smtClean="0"/>
              <a:t>for</a:t>
            </a:r>
            <a:r>
              <a:rPr lang="es-CO" dirty="0" smtClean="0"/>
              <a:t> </a:t>
            </a:r>
            <a:r>
              <a:rPr lang="es-CO" dirty="0" err="1" smtClean="0"/>
              <a:t>doctors</a:t>
            </a:r>
            <a:r>
              <a:rPr lang="es-CO" dirty="0" smtClean="0"/>
              <a:t> </a:t>
            </a:r>
            <a:r>
              <a:rPr lang="es-CO" dirty="0" err="1" smtClean="0"/>
              <a:t>because</a:t>
            </a:r>
            <a:r>
              <a:rPr lang="es-CO" dirty="0" smtClean="0"/>
              <a:t> </a:t>
            </a:r>
            <a:r>
              <a:rPr lang="es-CO" dirty="0" err="1" smtClean="0"/>
              <a:t>doctors</a:t>
            </a:r>
            <a:r>
              <a:rPr lang="es-CO" dirty="0" smtClean="0"/>
              <a:t> can </a:t>
            </a:r>
            <a:r>
              <a:rPr lang="es-CO" dirty="0" err="1" smtClean="0"/>
              <a:t>help</a:t>
            </a:r>
            <a:r>
              <a:rPr lang="es-CO" dirty="0" smtClean="0"/>
              <a:t> </a:t>
            </a:r>
            <a:r>
              <a:rPr lang="es-CO" dirty="0" err="1" smtClean="0"/>
              <a:t>patients</a:t>
            </a:r>
            <a:r>
              <a:rPr lang="es-CO" dirty="0" smtClean="0"/>
              <a:t> </a:t>
            </a:r>
            <a:r>
              <a:rPr lang="es-CO" dirty="0" err="1" smtClean="0"/>
              <a:t>understand</a:t>
            </a:r>
            <a:r>
              <a:rPr lang="es-CO" dirty="0" smtClean="0"/>
              <a:t> </a:t>
            </a:r>
            <a:r>
              <a:rPr lang="es-CO" dirty="0" err="1" smtClean="0"/>
              <a:t>their</a:t>
            </a:r>
            <a:r>
              <a:rPr lang="es-CO" dirty="0" smtClean="0"/>
              <a:t> </a:t>
            </a:r>
            <a:r>
              <a:rPr lang="es-CO" dirty="0" err="1" smtClean="0"/>
              <a:t>bodies</a:t>
            </a:r>
            <a:r>
              <a:rPr lang="es-CO" dirty="0" smtClean="0"/>
              <a:t> </a:t>
            </a:r>
            <a:r>
              <a:rPr lang="es-CO" dirty="0" err="1" smtClean="0"/>
              <a:t>better</a:t>
            </a:r>
            <a:r>
              <a:rPr lang="es-CO" dirty="0" smtClean="0"/>
              <a:t>. </a:t>
            </a:r>
          </a:p>
          <a:p>
            <a:endParaRPr lang="es-CO" dirty="0"/>
          </a:p>
          <a:p>
            <a:r>
              <a:rPr lang="es-CO" dirty="0" err="1" smtClean="0"/>
              <a:t>Examples</a:t>
            </a:r>
            <a:r>
              <a:rPr lang="es-CO" dirty="0" smtClean="0"/>
              <a:t>:  </a:t>
            </a:r>
          </a:p>
          <a:p>
            <a:pPr marL="285750" indent="-285750">
              <a:buFont typeface="Arial" panose="020B0604020202020204" pitchFamily="34" charset="0"/>
              <a:buChar char="•"/>
            </a:pPr>
            <a:r>
              <a:rPr lang="en-US" dirty="0"/>
              <a:t>The nervous system is like the government because it controls the body like the government controls the city. </a:t>
            </a:r>
            <a:endParaRPr lang="en-US" dirty="0" smtClean="0"/>
          </a:p>
          <a:p>
            <a:endParaRPr lang="es-CO" dirty="0"/>
          </a:p>
          <a:p>
            <a:pPr marL="285750" indent="-285750">
              <a:buFont typeface="Arial" panose="020B0604020202020204" pitchFamily="34" charset="0"/>
              <a:buChar char="•"/>
            </a:pPr>
            <a:r>
              <a:rPr lang="en-US" dirty="0"/>
              <a:t>The circulatory system is like the transportation system because the blood vessels and heart transport nutrients and wastes in the body like roads and vehicles transport people and goods in the city. </a:t>
            </a:r>
            <a:endParaRPr lang="es-CO" dirty="0"/>
          </a:p>
          <a:p>
            <a:r>
              <a:rPr lang="en-US" dirty="0"/>
              <a:t>BUT you can also say, </a:t>
            </a:r>
            <a:endParaRPr lang="es-CO" dirty="0"/>
          </a:p>
          <a:p>
            <a:pPr marL="285750" indent="-285750">
              <a:buFont typeface="Arial" panose="020B0604020202020204" pitchFamily="34" charset="0"/>
              <a:buChar char="•"/>
            </a:pPr>
            <a:r>
              <a:rPr lang="en-US" dirty="0"/>
              <a:t>The circulatory system </a:t>
            </a:r>
            <a:r>
              <a:rPr lang="en-US" dirty="0" smtClean="0"/>
              <a:t>is </a:t>
            </a:r>
            <a:r>
              <a:rPr lang="en-US" dirty="0"/>
              <a:t>like the water and drainage system because the blood is transported in the vessels and filtered in special organs like the city has an underground water purification system that transports the necessary water. </a:t>
            </a:r>
            <a:endParaRPr lang="en-US" dirty="0" smtClean="0"/>
          </a:p>
          <a:p>
            <a:r>
              <a:rPr lang="en-US" dirty="0" smtClean="0"/>
              <a:t> </a:t>
            </a:r>
            <a:endParaRPr lang="es-CO" dirty="0"/>
          </a:p>
          <a:p>
            <a:pPr marL="285750" indent="-285750">
              <a:buFont typeface="Arial" panose="020B0604020202020204" pitchFamily="34" charset="0"/>
              <a:buChar char="•"/>
            </a:pPr>
            <a:r>
              <a:rPr lang="en-US" dirty="0"/>
              <a:t>The skeletal system is like the general structure of the city because the bones define the shape and structure of the body and the buildings, foundations, and size are the base structure of a city. </a:t>
            </a:r>
            <a:endParaRPr lang="en-US"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n-US" dirty="0"/>
              <a:t>The lymphatic system is like the defense system because lymph recognize antibodies and protect/attack when necessary and the police, military and hospitals protect the citizens when necessary</a:t>
            </a:r>
            <a:r>
              <a:rPr lang="en-US" dirty="0" smtClean="0"/>
              <a:t>.</a:t>
            </a:r>
          </a:p>
          <a:p>
            <a:endParaRPr lang="es-CO" dirty="0"/>
          </a:p>
          <a:p>
            <a:pPr marL="285750" indent="-285750">
              <a:buFont typeface="Arial" panose="020B0604020202020204" pitchFamily="34" charset="0"/>
              <a:buChar char="•"/>
            </a:pPr>
            <a:r>
              <a:rPr lang="en-US" dirty="0"/>
              <a:t>The digestive and the excretory systems work together like the markets, government, and garbage disposal agency work together because we consume foods that provide nutrients and we excrete waste and markets provide what we need and the government and garbage disposal agency pick up our daily garbage. </a:t>
            </a:r>
            <a:endParaRPr lang="es-CO" dirty="0"/>
          </a:p>
          <a:p>
            <a:endParaRPr lang="es-CO" dirty="0"/>
          </a:p>
          <a:p>
            <a:endParaRPr lang="es-CO" dirty="0"/>
          </a:p>
        </p:txBody>
      </p:sp>
    </p:spTree>
    <p:extLst>
      <p:ext uri="{BB962C8B-B14F-4D97-AF65-F5344CB8AC3E}">
        <p14:creationId xmlns:p14="http://schemas.microsoft.com/office/powerpoint/2010/main" val="355061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37647" y="98781"/>
            <a:ext cx="9144000" cy="2387600"/>
          </a:xfrm>
        </p:spPr>
        <p:txBody>
          <a:bodyPr/>
          <a:lstStyle/>
          <a:p>
            <a:r>
              <a:rPr lang="en-US" dirty="0" smtClean="0"/>
              <a:t>You cannot use those examples!!! </a:t>
            </a:r>
            <a:endParaRPr lang="en-US" dirty="0"/>
          </a:p>
        </p:txBody>
      </p:sp>
      <p:sp>
        <p:nvSpPr>
          <p:cNvPr id="3" name="Subtítulo 2"/>
          <p:cNvSpPr>
            <a:spLocks noGrp="1"/>
          </p:cNvSpPr>
          <p:nvPr>
            <p:ph type="subTitle" idx="1"/>
          </p:nvPr>
        </p:nvSpPr>
        <p:spPr>
          <a:xfrm>
            <a:off x="-177421" y="2486381"/>
            <a:ext cx="12474053" cy="4692341"/>
          </a:xfrm>
        </p:spPr>
        <p:txBody>
          <a:bodyPr>
            <a:normAutofit fontScale="70000" lnSpcReduction="20000"/>
          </a:bodyPr>
          <a:lstStyle/>
          <a:p>
            <a:r>
              <a:rPr lang="en-US" dirty="0" smtClean="0"/>
              <a:t>You must be creative and use the stories, characters, events and ideas</a:t>
            </a:r>
          </a:p>
          <a:p>
            <a:r>
              <a:rPr lang="en-US" dirty="0" smtClean="0"/>
              <a:t> from the books you are reading. </a:t>
            </a:r>
          </a:p>
          <a:p>
            <a:endParaRPr lang="en-US" dirty="0" smtClean="0"/>
          </a:p>
          <a:p>
            <a:r>
              <a:rPr lang="en-US" dirty="0" smtClean="0"/>
              <a:t>Example: On pages 50-51 of the Spanish Forensic book</a:t>
            </a:r>
          </a:p>
          <a:p>
            <a:endParaRPr lang="en-US" dirty="0" smtClean="0"/>
          </a:p>
          <a:p>
            <a:r>
              <a:rPr lang="en-US" sz="4000" dirty="0" smtClean="0"/>
              <a:t>All the characters are working together to solve the crime. The botanist, the microbiologist, the veterinarian, the detectives, and the geologist work in their specialty to bring the criminal to justice. </a:t>
            </a:r>
          </a:p>
          <a:p>
            <a:endParaRPr lang="en-US" sz="4000" dirty="0"/>
          </a:p>
          <a:p>
            <a:r>
              <a:rPr lang="en-US" sz="4000" dirty="0" smtClean="0"/>
              <a:t>Similarly in the human body, all the systems circulatory, nervous, muscular etc.. specialize in specific jobs to keep the body working properly. They all have to communicate and work together </a:t>
            </a:r>
          </a:p>
          <a:p>
            <a:endParaRPr lang="en-US" dirty="0" smtClean="0"/>
          </a:p>
          <a:p>
            <a:r>
              <a:rPr lang="es-CO" dirty="0" smtClean="0"/>
              <a:t> </a:t>
            </a:r>
            <a:endParaRPr lang="es-CO" dirty="0"/>
          </a:p>
        </p:txBody>
      </p:sp>
    </p:spTree>
    <p:extLst>
      <p:ext uri="{BB962C8B-B14F-4D97-AF65-F5344CB8AC3E}">
        <p14:creationId xmlns:p14="http://schemas.microsoft.com/office/powerpoint/2010/main" val="93524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27200" y="914400"/>
            <a:ext cx="8998857" cy="830997"/>
          </a:xfrm>
          <a:prstGeom prst="rect">
            <a:avLst/>
          </a:prstGeom>
          <a:noFill/>
        </p:spPr>
        <p:txBody>
          <a:bodyPr wrap="square" rtlCol="0">
            <a:spAutoFit/>
          </a:bodyPr>
          <a:lstStyle/>
          <a:p>
            <a:r>
              <a:rPr lang="es-CO" sz="4800" b="1" dirty="0" err="1" smtClean="0">
                <a:solidFill>
                  <a:srgbClr val="C00000"/>
                </a:solidFill>
              </a:rPr>
              <a:t>You</a:t>
            </a:r>
            <a:r>
              <a:rPr lang="es-CO" sz="4800" b="1" dirty="0" smtClean="0">
                <a:solidFill>
                  <a:srgbClr val="C00000"/>
                </a:solidFill>
              </a:rPr>
              <a:t> </a:t>
            </a:r>
            <a:r>
              <a:rPr lang="es-CO" sz="4800" b="1" dirty="0" err="1" smtClean="0">
                <a:solidFill>
                  <a:srgbClr val="C00000"/>
                </a:solidFill>
              </a:rPr>
              <a:t>will</a:t>
            </a:r>
            <a:r>
              <a:rPr lang="es-CO" sz="4800" b="1" dirty="0" smtClean="0">
                <a:solidFill>
                  <a:srgbClr val="C00000"/>
                </a:solidFill>
              </a:rPr>
              <a:t> be Medical </a:t>
            </a:r>
            <a:r>
              <a:rPr lang="es-CO" sz="4800" b="1" dirty="0" err="1" smtClean="0">
                <a:solidFill>
                  <a:srgbClr val="C00000"/>
                </a:solidFill>
              </a:rPr>
              <a:t>Students</a:t>
            </a:r>
            <a:r>
              <a:rPr lang="es-CO" sz="4800" b="1" dirty="0" smtClean="0">
                <a:solidFill>
                  <a:srgbClr val="C00000"/>
                </a:solidFill>
              </a:rPr>
              <a:t>…</a:t>
            </a:r>
            <a:r>
              <a:rPr lang="es-CO" dirty="0" smtClean="0"/>
              <a:t> </a:t>
            </a:r>
            <a:endParaRPr lang="es-CO" dirty="0"/>
          </a:p>
        </p:txBody>
      </p:sp>
      <p:sp>
        <p:nvSpPr>
          <p:cNvPr id="3" name="Rectángulo 2"/>
          <p:cNvSpPr/>
          <p:nvPr/>
        </p:nvSpPr>
        <p:spPr>
          <a:xfrm>
            <a:off x="943429" y="2538550"/>
            <a:ext cx="10290628" cy="3416320"/>
          </a:xfrm>
          <a:prstGeom prst="rect">
            <a:avLst/>
          </a:prstGeom>
        </p:spPr>
        <p:txBody>
          <a:bodyPr wrap="square">
            <a:spAutoFit/>
          </a:bodyPr>
          <a:lstStyle/>
          <a:p>
            <a:r>
              <a:rPr lang="en-US" sz="3600" b="1" dirty="0" smtClean="0">
                <a:effectLst/>
              </a:rPr>
              <a:t>CR2.</a:t>
            </a:r>
          </a:p>
          <a:p>
            <a:r>
              <a:rPr lang="en-US" sz="3600" b="1" dirty="0"/>
              <a:t>Transforms the necessary information about the systems of the human body to play the role of a physician to diagnose illnesses, malfunctions within the system, or deduce normal problems of gross anatomy</a:t>
            </a:r>
            <a:endParaRPr lang="es-CO" sz="3600" dirty="0"/>
          </a:p>
        </p:txBody>
      </p:sp>
      <p:sp>
        <p:nvSpPr>
          <p:cNvPr id="4" name="CuadroTexto 3"/>
          <p:cNvSpPr txBox="1"/>
          <p:nvPr/>
        </p:nvSpPr>
        <p:spPr>
          <a:xfrm>
            <a:off x="736979" y="6182436"/>
            <a:ext cx="10112991" cy="369332"/>
          </a:xfrm>
          <a:prstGeom prst="rect">
            <a:avLst/>
          </a:prstGeom>
          <a:noFill/>
        </p:spPr>
        <p:txBody>
          <a:bodyPr wrap="square" rtlCol="0">
            <a:spAutoFit/>
          </a:bodyPr>
          <a:lstStyle/>
          <a:p>
            <a:r>
              <a:rPr lang="es-CO" dirty="0" err="1" smtClean="0"/>
              <a:t>Homework</a:t>
            </a:r>
            <a:r>
              <a:rPr lang="es-CO" dirty="0" smtClean="0"/>
              <a:t>: Video </a:t>
            </a:r>
            <a:r>
              <a:rPr lang="es-CO" dirty="0" err="1" smtClean="0"/>
              <a:t>on</a:t>
            </a:r>
            <a:r>
              <a:rPr lang="es-CO" dirty="0" smtClean="0"/>
              <a:t> </a:t>
            </a:r>
            <a:r>
              <a:rPr lang="es-CO" dirty="0" err="1" smtClean="0"/>
              <a:t>the</a:t>
            </a:r>
            <a:r>
              <a:rPr lang="es-CO" dirty="0" smtClean="0"/>
              <a:t> </a:t>
            </a:r>
            <a:r>
              <a:rPr lang="es-CO" dirty="0" err="1" smtClean="0"/>
              <a:t>student</a:t>
            </a:r>
            <a:r>
              <a:rPr lang="es-CO" dirty="0" smtClean="0"/>
              <a:t> </a:t>
            </a:r>
            <a:r>
              <a:rPr lang="es-CO" dirty="0" err="1" smtClean="0"/>
              <a:t>weebly</a:t>
            </a:r>
            <a:r>
              <a:rPr lang="es-CO" dirty="0" smtClean="0"/>
              <a:t> page. </a:t>
            </a:r>
            <a:r>
              <a:rPr lang="es-CO" dirty="0" err="1" smtClean="0"/>
              <a:t>Notice</a:t>
            </a:r>
            <a:r>
              <a:rPr lang="es-CO" dirty="0" smtClean="0"/>
              <a:t> </a:t>
            </a:r>
            <a:r>
              <a:rPr lang="es-CO" dirty="0" err="1" smtClean="0"/>
              <a:t>analogies</a:t>
            </a:r>
            <a:r>
              <a:rPr lang="es-CO" dirty="0" smtClean="0"/>
              <a:t> and </a:t>
            </a:r>
            <a:r>
              <a:rPr lang="es-CO" dirty="0" err="1" smtClean="0"/>
              <a:t>how</a:t>
            </a:r>
            <a:r>
              <a:rPr lang="es-CO" dirty="0" smtClean="0"/>
              <a:t> </a:t>
            </a:r>
            <a:r>
              <a:rPr lang="es-CO" dirty="0" err="1" smtClean="0"/>
              <a:t>they</a:t>
            </a:r>
            <a:r>
              <a:rPr lang="es-CO" dirty="0" smtClean="0"/>
              <a:t> </a:t>
            </a:r>
            <a:r>
              <a:rPr lang="es-CO" dirty="0" err="1" smtClean="0"/>
              <a:t>pretend</a:t>
            </a:r>
            <a:r>
              <a:rPr lang="es-CO" dirty="0" smtClean="0"/>
              <a:t> to be </a:t>
            </a:r>
            <a:r>
              <a:rPr lang="es-CO" dirty="0" err="1" smtClean="0"/>
              <a:t>doctors</a:t>
            </a:r>
            <a:r>
              <a:rPr lang="es-CO" dirty="0" smtClean="0"/>
              <a:t>.  </a:t>
            </a:r>
            <a:endParaRPr lang="es-CO" dirty="0"/>
          </a:p>
        </p:txBody>
      </p:sp>
    </p:spTree>
    <p:extLst>
      <p:ext uri="{BB962C8B-B14F-4D97-AF65-F5344CB8AC3E}">
        <p14:creationId xmlns:p14="http://schemas.microsoft.com/office/powerpoint/2010/main" val="181549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279" y="374481"/>
            <a:ext cx="7171398" cy="5302988"/>
          </a:xfrm>
          <a:prstGeom prst="rect">
            <a:avLst/>
          </a:prstGeom>
        </p:spPr>
      </p:pic>
      <p:sp>
        <p:nvSpPr>
          <p:cNvPr id="4" name="Llamada rectangular 3"/>
          <p:cNvSpPr/>
          <p:nvPr/>
        </p:nvSpPr>
        <p:spPr>
          <a:xfrm rot="18967010">
            <a:off x="327546" y="1965278"/>
            <a:ext cx="2265529" cy="1705970"/>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8800" dirty="0" smtClean="0"/>
              <a:t>NO</a:t>
            </a:r>
            <a:endParaRPr lang="es-CO" sz="8800" dirty="0"/>
          </a:p>
        </p:txBody>
      </p:sp>
      <p:sp>
        <p:nvSpPr>
          <p:cNvPr id="5" name="CuadroTexto 4"/>
          <p:cNvSpPr txBox="1"/>
          <p:nvPr/>
        </p:nvSpPr>
        <p:spPr>
          <a:xfrm>
            <a:off x="163773" y="5677469"/>
            <a:ext cx="11832609" cy="861774"/>
          </a:xfrm>
          <a:prstGeom prst="rect">
            <a:avLst/>
          </a:prstGeom>
          <a:noFill/>
        </p:spPr>
        <p:txBody>
          <a:bodyPr wrap="square" rtlCol="0">
            <a:spAutoFit/>
          </a:bodyPr>
          <a:lstStyle/>
          <a:p>
            <a:pPr marL="342900" indent="-342900">
              <a:buAutoNum type="arabicParenR"/>
            </a:pPr>
            <a:r>
              <a:rPr lang="es-CO" sz="3200" b="1" dirty="0" smtClean="0"/>
              <a:t>Human </a:t>
            </a:r>
            <a:r>
              <a:rPr lang="es-CO" sz="3200" b="1" dirty="0" err="1" smtClean="0"/>
              <a:t>Body</a:t>
            </a:r>
            <a:r>
              <a:rPr lang="es-CO" sz="3200" b="1" dirty="0" smtClean="0"/>
              <a:t> </a:t>
            </a:r>
            <a:r>
              <a:rPr lang="es-CO" sz="3200" b="1" dirty="0" err="1" smtClean="0"/>
              <a:t>Parts</a:t>
            </a:r>
            <a:r>
              <a:rPr lang="es-CO" sz="3200" b="1" dirty="0" smtClean="0"/>
              <a:t> (Be </a:t>
            </a:r>
            <a:r>
              <a:rPr lang="es-CO" sz="3200" b="1" dirty="0" err="1" smtClean="0"/>
              <a:t>Mature</a:t>
            </a:r>
            <a:r>
              <a:rPr lang="es-CO" sz="3200" b="1" dirty="0" smtClean="0"/>
              <a:t>)           2) Medical </a:t>
            </a:r>
            <a:r>
              <a:rPr lang="es-CO" sz="3200" b="1" dirty="0" err="1" smtClean="0"/>
              <a:t>Student</a:t>
            </a:r>
            <a:r>
              <a:rPr lang="es-CO" sz="3200" b="1" dirty="0" smtClean="0"/>
              <a:t> </a:t>
            </a:r>
            <a:r>
              <a:rPr lang="es-CO" sz="3200" b="1" dirty="0" err="1" smtClean="0"/>
              <a:t>Syndrome</a:t>
            </a:r>
            <a:r>
              <a:rPr lang="es-CO" sz="3200" b="1" dirty="0" smtClean="0"/>
              <a:t> </a:t>
            </a:r>
          </a:p>
          <a:p>
            <a:endParaRPr lang="es-CO" dirty="0"/>
          </a:p>
        </p:txBody>
      </p:sp>
    </p:spTree>
    <p:extLst>
      <p:ext uri="{BB962C8B-B14F-4D97-AF65-F5344CB8AC3E}">
        <p14:creationId xmlns:p14="http://schemas.microsoft.com/office/powerpoint/2010/main" val="320976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045" y="0"/>
            <a:ext cx="4675909" cy="6858000"/>
          </a:xfrm>
          <a:prstGeom prst="rect">
            <a:avLst/>
          </a:prstGeom>
        </p:spPr>
      </p:pic>
    </p:spTree>
    <p:extLst>
      <p:ext uri="{BB962C8B-B14F-4D97-AF65-F5344CB8AC3E}">
        <p14:creationId xmlns:p14="http://schemas.microsoft.com/office/powerpoint/2010/main" val="353937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96092" y="309093"/>
            <a:ext cx="5391096" cy="6220496"/>
          </a:xfrm>
        </p:spPr>
      </p:pic>
    </p:spTree>
    <p:extLst>
      <p:ext uri="{BB962C8B-B14F-4D97-AF65-F5344CB8AC3E}">
        <p14:creationId xmlns:p14="http://schemas.microsoft.com/office/powerpoint/2010/main" val="150824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458544" y="241644"/>
            <a:ext cx="14304517" cy="6346209"/>
          </a:xfrm>
          <a:prstGeom prst="rect">
            <a:avLst/>
          </a:prstGeom>
        </p:spPr>
      </p:pic>
    </p:spTree>
    <p:extLst>
      <p:ext uri="{BB962C8B-B14F-4D97-AF65-F5344CB8AC3E}">
        <p14:creationId xmlns:p14="http://schemas.microsoft.com/office/powerpoint/2010/main" val="418779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1193</Words>
  <Application>Microsoft Office PowerPoint</Application>
  <PresentationFormat>Panorámica</PresentationFormat>
  <Paragraphs>187</Paragraphs>
  <Slides>26</Slides>
  <Notes>24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36" baseType="lpstr">
      <vt:lpstr>Arial</vt:lpstr>
      <vt:lpstr>Arial Black</vt:lpstr>
      <vt:lpstr>Calibri</vt:lpstr>
      <vt:lpstr>Calibri Light</vt:lpstr>
      <vt:lpstr>Times New Roman</vt:lpstr>
      <vt:lpstr>Verdana</vt:lpstr>
      <vt:lpstr>Wingdings</vt:lpstr>
      <vt:lpstr>Tema de Office</vt:lpstr>
      <vt:lpstr>Documento</vt:lpstr>
      <vt:lpstr>Documento de Microsoft Word</vt:lpstr>
      <vt:lpstr>Presentación de PowerPoint</vt:lpstr>
      <vt:lpstr>Presentación de PowerPoint</vt:lpstr>
      <vt:lpstr>Presentación de PowerPoint</vt:lpstr>
      <vt:lpstr>You cannot use those examples!!!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Read Pages 21-22 of the “Ciencias Forense” to get ready for the lab on December 1st   GET PERMISSION: BLOOD TYPES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Pizarro</dc:creator>
  <cp:lastModifiedBy>Luisa Pizarro</cp:lastModifiedBy>
  <cp:revision>41</cp:revision>
  <dcterms:created xsi:type="dcterms:W3CDTF">2014-01-09T00:56:12Z</dcterms:created>
  <dcterms:modified xsi:type="dcterms:W3CDTF">2014-11-17T21:13:10Z</dcterms:modified>
</cp:coreProperties>
</file>